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9" r:id="rId33"/>
    <p:sldId id="293" r:id="rId34"/>
    <p:sldId id="290" r:id="rId35"/>
    <p:sldId id="291" r:id="rId36"/>
    <p:sldId id="292" r:id="rId37"/>
    <p:sldId id="287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99" d="100"/>
          <a:sy n="99" d="100"/>
        </p:scale>
        <p:origin x="-112" y="-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g>
</file>

<file path=ppt/media/image38.jpg>
</file>

<file path=ppt/media/image39.jpg>
</file>

<file path=ppt/media/image4.png>
</file>

<file path=ppt/media/image40.jp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32F7F5-E43B-4E1E-8C2F-23B369C5F7D6}" type="datetimeFigureOut">
              <a:rPr lang="it-IT"/>
              <a:t>30/03/16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D687D-35ED-4D8C-BAD0-B704C6E33D33}" type="slidenum">
              <a:rPr lang="it-IT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407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D687D-35ED-4D8C-BAD0-B704C6E33D33}" type="slidenum">
              <a:rPr lang="it-IT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968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D687D-35ED-4D8C-BAD0-B704C6E33D33}" type="slidenum">
              <a:rPr lang="it-IT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5357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D687D-35ED-4D8C-BAD0-B704C6E33D33}" type="slidenum">
              <a:rPr lang="it-IT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2894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D687D-35ED-4D8C-BAD0-B704C6E33D33}" type="slidenum">
              <a:rPr lang="it-IT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5922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D687D-35ED-4D8C-BAD0-B704C6E33D33}" type="slidenum">
              <a:rPr lang="it-IT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75149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D687D-35ED-4D8C-BAD0-B704C6E33D33}" type="slidenum">
              <a:rPr lang="it-IT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92278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D687D-35ED-4D8C-BAD0-B704C6E33D33}" type="slidenum">
              <a:rPr lang="it-IT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6342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D687D-35ED-4D8C-BAD0-B704C6E33D33}" type="slidenum">
              <a:rPr lang="it-IT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01828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D687D-35ED-4D8C-BAD0-B704C6E33D33}" type="slidenum">
              <a:rPr lang="it-IT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127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30/03/16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30/03/16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Relationship Id="rId3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eg"/><Relationship Id="rId3" Type="http://schemas.openxmlformats.org/officeDocument/2006/relationships/image" Target="../media/image35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jpg"/><Relationship Id="rId3" Type="http://schemas.openxmlformats.org/officeDocument/2006/relationships/image" Target="../media/image40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1988" y="3936661"/>
            <a:ext cx="8791575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b="1" dirty="0">
                <a:solidFill>
                  <a:srgbClr val="000000"/>
                </a:solidFill>
                <a:latin typeface="Tw Cen MT" charset="0"/>
              </a:rPr>
              <a:t>DISRUPTION </a:t>
            </a:r>
            <a:r>
              <a:rPr lang="it-IT" dirty="0">
                <a:latin typeface="Tw Cen MT" charset="0"/>
              </a:rPr>
              <a:t/>
            </a:r>
            <a:br>
              <a:rPr lang="it-IT" dirty="0">
                <a:latin typeface="Tw Cen MT" charset="0"/>
              </a:rPr>
            </a:br>
            <a:r>
              <a:rPr lang="en-US" sz="6600" b="1" dirty="0">
                <a:solidFill>
                  <a:srgbClr val="000000"/>
                </a:solidFill>
                <a:latin typeface="Tw Cen MT" charset="0"/>
              </a:rPr>
              <a:t>DELL'INNOVAZIONE </a:t>
            </a:r>
            <a:r>
              <a:rPr lang="en-US" dirty="0">
                <a:latin typeface="Tw Cen MT" charset="0"/>
              </a:rPr>
              <a:t/>
            </a:r>
            <a:br>
              <a:rPr lang="en-US" dirty="0">
                <a:latin typeface="Tw Cen MT" charset="0"/>
              </a:rPr>
            </a:br>
            <a:r>
              <a:rPr lang="en-US" sz="6600" b="1" dirty="0">
                <a:solidFill>
                  <a:srgbClr val="000000"/>
                </a:solidFill>
                <a:latin typeface="Tw Cen MT" charset="0"/>
              </a:rPr>
              <a:t>DEL </a:t>
            </a:r>
            <a:r>
              <a:rPr lang="en-US" dirty="0">
                <a:latin typeface="Tw Cen MT" charset="0"/>
              </a:rPr>
              <a:t/>
            </a:r>
            <a:br>
              <a:rPr lang="en-US" dirty="0">
                <a:latin typeface="Tw Cen MT" charset="0"/>
              </a:rPr>
            </a:br>
            <a:r>
              <a:rPr lang="en-US" sz="6600" b="1" dirty="0">
                <a:solidFill>
                  <a:srgbClr val="000000"/>
                </a:solidFill>
                <a:latin typeface="Tw Cen MT" charset="0"/>
              </a:rPr>
              <a:t>LAVORO</a:t>
            </a:r>
            <a:r>
              <a:rPr lang="en-US" dirty="0"/>
              <a:t/>
            </a:r>
            <a:br>
              <a:rPr lang="en-US" dirty="0"/>
            </a:br>
            <a:endParaRPr lang="it-IT" dirty="0"/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6038491" y="1987468"/>
            <a:ext cx="6155023" cy="367111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it-IT" b="1" dirty="0">
                <a:solidFill>
                  <a:srgbClr val="000000"/>
                </a:solidFill>
              </a:rPr>
              <a:t>ISW – GRUPPO01 - TEAMSOFTWAREREVOLUTION</a:t>
            </a: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13142" y="602901"/>
            <a:ext cx="864852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>
                <a:solidFill>
                  <a:srgbClr val="000000"/>
                </a:solidFill>
              </a:rPr>
              <a:t>Settore Agricolo</a:t>
            </a:r>
            <a:endParaRPr lang="it-IT" sz="3600" dirty="0">
              <a:solidFill>
                <a:srgbClr val="000000"/>
              </a:solidFill>
            </a:endParaRPr>
          </a:p>
          <a:p>
            <a:pPr marL="571500" indent="-571500">
              <a:buFont typeface="Arial"/>
              <a:buChar char="•"/>
            </a:pPr>
            <a:r>
              <a:rPr lang="it-IT" sz="3600" dirty="0">
                <a:solidFill>
                  <a:srgbClr val="000000"/>
                </a:solidFill>
              </a:rPr>
              <a:t>Aratro a mano potenziato</a:t>
            </a:r>
          </a:p>
          <a:p>
            <a:pPr marL="571500" indent="-571500">
              <a:buFont typeface="Arial"/>
              <a:buChar char="•"/>
            </a:pPr>
            <a:r>
              <a:rPr lang="it-IT" sz="3600" dirty="0">
                <a:solidFill>
                  <a:srgbClr val="000000"/>
                </a:solidFill>
              </a:rPr>
              <a:t>Raccolta più veloce (Trebbiatrice a vapore)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71168" y="2972267"/>
            <a:ext cx="919812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rgbClr val="000000"/>
                </a:solidFill>
              </a:rPr>
              <a:t>Settore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r>
              <a:rPr lang="it-IT" sz="3600" b="1" dirty="0" smtClean="0">
                <a:solidFill>
                  <a:srgbClr val="000000"/>
                </a:solidFill>
              </a:rPr>
              <a:t>Tessile</a:t>
            </a:r>
            <a:endParaRPr lang="en-US" sz="3600" dirty="0">
              <a:solidFill>
                <a:srgbClr val="000000"/>
              </a:solidFill>
            </a:endParaRPr>
          </a:p>
          <a:p>
            <a:r>
              <a:rPr lang="it-IT" sz="3600" b="1" dirty="0">
                <a:solidFill>
                  <a:schemeClr val="accent4">
                    <a:lumMod val="50000"/>
                  </a:schemeClr>
                </a:solidFill>
              </a:rPr>
              <a:t>Sostituzione/miglioramento telai filature</a:t>
            </a:r>
            <a:endParaRPr lang="it-IT" sz="3600" dirty="0">
              <a:solidFill>
                <a:schemeClr val="accent4">
                  <a:lumMod val="50000"/>
                </a:schemeClr>
              </a:solidFill>
            </a:endParaRPr>
          </a:p>
          <a:p>
            <a:pPr marL="571500" indent="-571500">
              <a:buFont typeface="Arial"/>
              <a:buChar char="•"/>
            </a:pPr>
            <a:r>
              <a:rPr lang="it-IT" sz="3600" dirty="0">
                <a:solidFill>
                  <a:srgbClr val="000000"/>
                </a:solidFill>
              </a:rPr>
              <a:t>Giannetta (Da 6 a 24 volte più veloce)</a:t>
            </a:r>
          </a:p>
          <a:p>
            <a:pPr marL="571500" indent="-571500">
              <a:buFont typeface="Arial"/>
              <a:buChar char="•"/>
            </a:pPr>
            <a:r>
              <a:rPr lang="it-IT" sz="3600" dirty="0">
                <a:solidFill>
                  <a:srgbClr val="000000"/>
                </a:solidFill>
              </a:rPr>
              <a:t>Filatoio idraulico (Centinaia di volte più veloce)</a:t>
            </a:r>
          </a:p>
          <a:p>
            <a:pPr marL="571500" indent="-571500">
              <a:buFont typeface="Arial"/>
              <a:buChar char="•"/>
            </a:pPr>
            <a:r>
              <a:rPr lang="fi-FI" sz="3600" dirty="0" err="1">
                <a:solidFill>
                  <a:srgbClr val="000000"/>
                </a:solidFill>
              </a:rPr>
              <a:t>Filatoio</a:t>
            </a:r>
            <a:r>
              <a:rPr lang="fi-FI" sz="3600" dirty="0">
                <a:solidFill>
                  <a:srgbClr val="000000"/>
                </a:solidFill>
              </a:rPr>
              <a:t> a </a:t>
            </a:r>
            <a:r>
              <a:rPr lang="fi-FI" sz="3600" dirty="0" err="1">
                <a:solidFill>
                  <a:srgbClr val="000000"/>
                </a:solidFill>
              </a:rPr>
              <a:t>vapore</a:t>
            </a:r>
            <a:endParaRPr lang="fi-FI" sz="360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pic>
        <p:nvPicPr>
          <p:cNvPr id="8" name="Picture 7" descr="tre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882" y="605259"/>
            <a:ext cx="2613702" cy="1960277"/>
          </a:xfrm>
          <a:prstGeom prst="rect">
            <a:avLst/>
          </a:prstGeom>
        </p:spPr>
      </p:pic>
      <p:pic>
        <p:nvPicPr>
          <p:cNvPr id="9" name="Picture 8" descr="vecchi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17" y="2655330"/>
            <a:ext cx="2679224" cy="364130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47005" y="2822090"/>
            <a:ext cx="1565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ERA ORA!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95176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Settore</a:t>
            </a:r>
            <a:r>
              <a:rPr lang="en-US" dirty="0" smtClean="0"/>
              <a:t> </a:t>
            </a:r>
            <a:r>
              <a:rPr lang="en-US" dirty="0" err="1" smtClean="0"/>
              <a:t>meccanico</a:t>
            </a:r>
            <a:r>
              <a:rPr lang="en-US" dirty="0" smtClean="0"/>
              <a:t>/</a:t>
            </a:r>
            <a:r>
              <a:rPr lang="en-US" dirty="0" err="1" smtClean="0"/>
              <a:t>Metallurgico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 Nave a </a:t>
            </a:r>
            <a:r>
              <a:rPr lang="en-US" sz="4000" dirty="0" err="1" smtClean="0"/>
              <a:t>vapore</a:t>
            </a:r>
            <a:endParaRPr lang="en-US" sz="4000" dirty="0" smtClean="0"/>
          </a:p>
          <a:p>
            <a:r>
              <a:rPr lang="en-US" sz="4000" dirty="0" smtClean="0"/>
              <a:t> </a:t>
            </a:r>
            <a:r>
              <a:rPr lang="en-US" sz="4000" dirty="0" err="1" smtClean="0"/>
              <a:t>Locomotiva</a:t>
            </a:r>
            <a:endParaRPr lang="en-US" sz="4000" dirty="0" smtClean="0"/>
          </a:p>
          <a:p>
            <a:r>
              <a:rPr lang="en-US" sz="4000" dirty="0" smtClean="0"/>
              <a:t> </a:t>
            </a:r>
            <a:r>
              <a:rPr lang="en-US" sz="4000" dirty="0" err="1" smtClean="0"/>
              <a:t>Ferrovie</a:t>
            </a:r>
            <a:endParaRPr lang="en-US" sz="4000" dirty="0" smtClean="0"/>
          </a:p>
          <a:p>
            <a:r>
              <a:rPr lang="en-US" sz="4000" dirty="0" smtClean="0"/>
              <a:t> </a:t>
            </a:r>
            <a:r>
              <a:rPr lang="en-US" sz="4000" dirty="0" err="1" smtClean="0"/>
              <a:t>Telegrafo</a:t>
            </a:r>
            <a:endParaRPr lang="en-US" sz="4000" dirty="0"/>
          </a:p>
        </p:txBody>
      </p:sp>
      <p:pic>
        <p:nvPicPr>
          <p:cNvPr id="4" name="Picture 3" descr="locom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23" y="2323529"/>
            <a:ext cx="5448295" cy="361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132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95204"/>
            <a:ext cx="9905998" cy="147857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E </a:t>
            </a:r>
            <a:r>
              <a:rPr lang="en-US" b="1" dirty="0" err="1" smtClean="0">
                <a:solidFill>
                  <a:schemeClr val="bg1"/>
                </a:solidFill>
              </a:rPr>
              <a:t>ai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 err="1" smtClean="0">
                <a:solidFill>
                  <a:schemeClr val="bg1"/>
                </a:solidFill>
              </a:rPr>
              <a:t>giorni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 err="1" smtClean="0">
                <a:solidFill>
                  <a:schemeClr val="bg1"/>
                </a:solidFill>
              </a:rPr>
              <a:t>nostri</a:t>
            </a:r>
            <a:r>
              <a:rPr lang="en-US" b="1" dirty="0" smtClean="0">
                <a:solidFill>
                  <a:schemeClr val="bg1"/>
                </a:solidFill>
              </a:rPr>
              <a:t>?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754" y="1402860"/>
            <a:ext cx="8326110" cy="241979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3900" dirty="0"/>
              <a:t>La </a:t>
            </a:r>
            <a:r>
              <a:rPr lang="it-IT" sz="3900" b="1" dirty="0">
                <a:solidFill>
                  <a:schemeClr val="accent4">
                    <a:lumMod val="50000"/>
                  </a:schemeClr>
                </a:solidFill>
              </a:rPr>
              <a:t>terza rivoluzione industriale</a:t>
            </a:r>
            <a:r>
              <a:rPr lang="it-IT" sz="3900" dirty="0"/>
              <a:t>:</a:t>
            </a:r>
          </a:p>
          <a:p>
            <a:r>
              <a:rPr lang="it-IT" sz="3900" dirty="0" smtClean="0"/>
              <a:t> Elettronica</a:t>
            </a:r>
            <a:endParaRPr lang="it-IT" sz="3900" dirty="0"/>
          </a:p>
          <a:p>
            <a:r>
              <a:rPr lang="en-US" sz="3900" dirty="0" smtClean="0"/>
              <a:t> </a:t>
            </a:r>
            <a:r>
              <a:rPr lang="en-US" sz="3900" dirty="0" err="1" smtClean="0"/>
              <a:t>Informatica</a:t>
            </a:r>
            <a:endParaRPr lang="en-US" sz="39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16092" y="3861132"/>
            <a:ext cx="91468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Queste discipline sono </a:t>
            </a:r>
            <a:r>
              <a:rPr lang="it-IT" sz="3600" dirty="0">
                <a:solidFill>
                  <a:srgbClr val="FFFF00"/>
                </a:solidFill>
              </a:rPr>
              <a:t>in </a:t>
            </a:r>
            <a:r>
              <a:rPr lang="it-IT" sz="3600" u="sng" dirty="0">
                <a:solidFill>
                  <a:srgbClr val="FFFF00"/>
                </a:solidFill>
              </a:rPr>
              <a:t>costante mutamento ed espansione</a:t>
            </a:r>
            <a:r>
              <a:rPr lang="it-IT" sz="3600" dirty="0"/>
              <a:t>, donando al mondo prodotti sempre più “intelligenti” e duttili, sia per il privato che dal punto di vista </a:t>
            </a:r>
            <a:r>
              <a:rPr lang="it-IT" sz="3600" dirty="0" smtClean="0"/>
              <a:t>aziendale.</a:t>
            </a:r>
            <a:endParaRPr lang="it-IT" sz="3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94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7668" y="1090353"/>
            <a:ext cx="6401817" cy="455382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it-IT" sz="3200" b="1" dirty="0">
                <a:solidFill>
                  <a:schemeClr val="bg1"/>
                </a:solidFill>
              </a:rPr>
              <a:t>Le nuove tecnologie, come i computer indossabili e il riconoscimento facciale, cambieranno il nostro modo di lavorare, consumare e divertirsi. La creazione di un mercato unico digitale potrebbe contribuire a rafforzare le imprese high-tech in Europa e creare più posti di </a:t>
            </a:r>
            <a:r>
              <a:rPr lang="it-IT" sz="3200" b="1" dirty="0" smtClean="0">
                <a:solidFill>
                  <a:schemeClr val="bg1"/>
                </a:solidFill>
              </a:rPr>
              <a:t>lavoro</a:t>
            </a:r>
            <a:r>
              <a:rPr lang="it-IT" sz="32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3" descr="p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686" y="1900403"/>
            <a:ext cx="4015359" cy="270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73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85" y="131066"/>
            <a:ext cx="9905998" cy="1478570"/>
          </a:xfrm>
        </p:spPr>
        <p:txBody>
          <a:bodyPr>
            <a:normAutofit/>
          </a:bodyPr>
          <a:lstStyle/>
          <a:p>
            <a:r>
              <a:rPr lang="en-US" sz="4000" b="1" dirty="0" err="1" smtClean="0">
                <a:solidFill>
                  <a:schemeClr val="bg1"/>
                </a:solidFill>
              </a:rPr>
              <a:t>Perche</a:t>
            </a:r>
            <a:r>
              <a:rPr lang="en-US" sz="4000" b="1" dirty="0" smtClean="0">
                <a:solidFill>
                  <a:schemeClr val="bg1"/>
                </a:solidFill>
              </a:rPr>
              <a:t> </a:t>
            </a:r>
            <a:r>
              <a:rPr lang="en-US" sz="4000" b="1" dirty="0" err="1" smtClean="0">
                <a:solidFill>
                  <a:schemeClr val="bg1"/>
                </a:solidFill>
              </a:rPr>
              <a:t>passare</a:t>
            </a:r>
            <a:r>
              <a:rPr lang="en-US" sz="4000" b="1" dirty="0" smtClean="0">
                <a:solidFill>
                  <a:schemeClr val="bg1"/>
                </a:solidFill>
              </a:rPr>
              <a:t> al </a:t>
            </a:r>
            <a:r>
              <a:rPr lang="en-US" sz="4000" b="1" dirty="0" err="1" smtClean="0">
                <a:solidFill>
                  <a:schemeClr val="bg1"/>
                </a:solidFill>
              </a:rPr>
              <a:t>mondo</a:t>
            </a:r>
            <a:r>
              <a:rPr lang="en-US" sz="4000" b="1" dirty="0" smtClean="0">
                <a:solidFill>
                  <a:schemeClr val="bg1"/>
                </a:solidFill>
              </a:rPr>
              <a:t> </a:t>
            </a:r>
            <a:r>
              <a:rPr lang="en-US" sz="4000" b="1" dirty="0" err="1" smtClean="0">
                <a:solidFill>
                  <a:schemeClr val="bg1"/>
                </a:solidFill>
              </a:rPr>
              <a:t>digitale</a:t>
            </a:r>
            <a:r>
              <a:rPr lang="en-US" sz="4000" b="1" dirty="0" smtClean="0">
                <a:solidFill>
                  <a:schemeClr val="bg1"/>
                </a:solidFill>
              </a:rPr>
              <a:t>?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1700" y="1321252"/>
            <a:ext cx="114303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0000"/>
                </a:solidFill>
              </a:rPr>
              <a:t>Uno dei motivi sono le numerose opportunità offerte dai </a:t>
            </a:r>
            <a:r>
              <a:rPr lang="it-IT" sz="2400" b="1" dirty="0">
                <a:solidFill>
                  <a:srgbClr val="FFFF00"/>
                </a:solidFill>
              </a:rPr>
              <a:t>social media</a:t>
            </a:r>
            <a:r>
              <a:rPr lang="it-IT" sz="2400" dirty="0">
                <a:solidFill>
                  <a:srgbClr val="000000"/>
                </a:solidFill>
              </a:rPr>
              <a:t>. </a:t>
            </a:r>
          </a:p>
          <a:p>
            <a:r>
              <a:rPr lang="it-IT" sz="2400" dirty="0" smtClean="0">
                <a:solidFill>
                  <a:srgbClr val="000000"/>
                </a:solidFill>
              </a:rPr>
              <a:t>I </a:t>
            </a:r>
            <a:r>
              <a:rPr lang="it-IT" sz="2400" dirty="0">
                <a:solidFill>
                  <a:srgbClr val="000000"/>
                </a:solidFill>
              </a:rPr>
              <a:t>social raggiungono più persone di ogni altra forma di pubblicità con minor investimento.</a:t>
            </a:r>
          </a:p>
          <a:p>
            <a:r>
              <a:rPr lang="it-IT" sz="2400" dirty="0" smtClean="0">
                <a:solidFill>
                  <a:srgbClr val="000000"/>
                </a:solidFill>
              </a:rPr>
              <a:t>Hanno </a:t>
            </a:r>
            <a:r>
              <a:rPr lang="it-IT" sz="2400" dirty="0">
                <a:solidFill>
                  <a:srgbClr val="000000"/>
                </a:solidFill>
              </a:rPr>
              <a:t>avuto il grande merito di allargare il campo delle conoscenze, di far incontrare (sia pur virtualmente) persone che non si sarebbero mai conosciute nella vita, di abbattere le barriere sociali e di far nascere nuove amicizie.</a:t>
            </a:r>
          </a:p>
          <a:p>
            <a:r>
              <a:rPr lang="it-IT" sz="2400" dirty="0">
                <a:solidFill>
                  <a:srgbClr val="000000"/>
                </a:solidFill>
              </a:rPr>
              <a:t> </a:t>
            </a:r>
            <a:endParaRPr lang="en-US" dirty="0"/>
          </a:p>
        </p:txBody>
      </p:sp>
      <p:pic>
        <p:nvPicPr>
          <p:cNvPr id="5" name="Picture 4" descr="re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52" y="3535431"/>
            <a:ext cx="6090339" cy="304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22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2746" y="295037"/>
            <a:ext cx="1077604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Uno dei tanti motivi per passare al mondo digitale è il </a:t>
            </a:r>
            <a:r>
              <a:rPr lang="it-IT" sz="3200" b="1" dirty="0">
                <a:solidFill>
                  <a:srgbClr val="FFFF00"/>
                </a:solidFill>
              </a:rPr>
              <a:t>business</a:t>
            </a:r>
            <a:r>
              <a:rPr lang="it-IT" sz="3200" dirty="0">
                <a:solidFill>
                  <a:schemeClr val="bg1"/>
                </a:solidFill>
              </a:rPr>
              <a:t>.</a:t>
            </a:r>
          </a:p>
          <a:p>
            <a:r>
              <a:rPr lang="it-IT" sz="3200" dirty="0">
                <a:solidFill>
                  <a:schemeClr val="bg1"/>
                </a:solidFill>
              </a:rPr>
              <a:t> I social network non servono solo per condividere con gli amici le foto della partita di calcetto o della propria cena al ristorante. </a:t>
            </a:r>
          </a:p>
          <a:p>
            <a:r>
              <a:rPr lang="it-IT" sz="3200" dirty="0">
                <a:solidFill>
                  <a:schemeClr val="bg1"/>
                </a:solidFill>
              </a:rPr>
              <a:t>Ci sono anche moltissime occasioni per il business.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9518" y="3348026"/>
            <a:ext cx="543933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i="1" dirty="0" err="1">
                <a:solidFill>
                  <a:srgbClr val="FFFF00"/>
                </a:solidFill>
              </a:rPr>
              <a:t>Linkedin</a:t>
            </a:r>
            <a:r>
              <a:rPr lang="it-IT" sz="3600" dirty="0">
                <a:solidFill>
                  <a:srgbClr val="FFFF00"/>
                </a:solidFill>
              </a:rPr>
              <a:t> </a:t>
            </a:r>
            <a:r>
              <a:rPr lang="it-IT" sz="3600" dirty="0"/>
              <a:t>ad esempio, rappresenta la piattaforma di scelta per i contatti di lavoro, con 185 milioni di utenti.</a:t>
            </a:r>
          </a:p>
          <a:p>
            <a:endParaRPr lang="en-US" dirty="0"/>
          </a:p>
        </p:txBody>
      </p:sp>
      <p:pic>
        <p:nvPicPr>
          <p:cNvPr id="6" name="Picture 5" descr="lin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248" y="3258231"/>
            <a:ext cx="5214272" cy="326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138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9518" y="602902"/>
            <a:ext cx="1090432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Un altro motivo per passare al mondo digitale è </a:t>
            </a:r>
            <a:r>
              <a:rPr lang="it-IT" sz="2400" b="1" dirty="0">
                <a:solidFill>
                  <a:srgbClr val="FFFF00"/>
                </a:solidFill>
              </a:rPr>
              <a:t>l'informazione</a:t>
            </a:r>
            <a:r>
              <a:rPr lang="it-IT" sz="2400" dirty="0">
                <a:solidFill>
                  <a:schemeClr val="bg1"/>
                </a:solidFill>
              </a:rPr>
              <a:t>.</a:t>
            </a:r>
          </a:p>
          <a:p>
            <a:r>
              <a:rPr lang="it-IT" sz="2400" dirty="0">
                <a:solidFill>
                  <a:schemeClr val="bg1"/>
                </a:solidFill>
              </a:rPr>
              <a:t>Un tempo per cercare la più banale delle informazioni potevano volerci decine di telefonate e di lentissimi fax. </a:t>
            </a:r>
          </a:p>
          <a:p>
            <a:r>
              <a:rPr lang="it-IT" sz="2400" dirty="0">
                <a:solidFill>
                  <a:schemeClr val="bg1"/>
                </a:solidFill>
              </a:rPr>
              <a:t>Oggi, grazie a Internet, con pochi clic si accede a un archivio potenzialmente infinito di notizie e documenti.</a:t>
            </a:r>
          </a:p>
          <a:p>
            <a:r>
              <a:rPr lang="it-IT" sz="2400" dirty="0">
                <a:solidFill>
                  <a:schemeClr val="bg1"/>
                </a:solidFill>
              </a:rPr>
              <a:t>Incontri e riunioni? In caso di non poter viaggiare, non mancano programmi e applicazioni che permettono a chiunque di interagire in tempo reale ai quattro angoli del pianeta, guardandosi negli occhi e magari usufruendo di un traduttore simultaneo.</a:t>
            </a:r>
          </a:p>
          <a:p>
            <a:endParaRPr lang="en-US" dirty="0"/>
          </a:p>
        </p:txBody>
      </p:sp>
      <p:pic>
        <p:nvPicPr>
          <p:cNvPr id="5" name="Picture 4" descr="pcli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901" y="3848041"/>
            <a:ext cx="4768007" cy="27761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37655" y="4836036"/>
            <a:ext cx="4612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>
                <a:solidFill>
                  <a:schemeClr val="accent2">
                    <a:lumMod val="75000"/>
                  </a:schemeClr>
                </a:solidFill>
              </a:rPr>
              <a:t>Più</a:t>
            </a: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800" b="1" dirty="0" err="1" smtClean="0">
                <a:solidFill>
                  <a:schemeClr val="accent2">
                    <a:lumMod val="75000"/>
                  </a:schemeClr>
                </a:solidFill>
              </a:rPr>
              <a:t>efficente</a:t>
            </a: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 e </a:t>
            </a:r>
            <a:r>
              <a:rPr lang="en-US" sz="2800" b="1" dirty="0" err="1" smtClean="0">
                <a:solidFill>
                  <a:schemeClr val="accent2">
                    <a:lumMod val="75000"/>
                  </a:schemeClr>
                </a:solidFill>
              </a:rPr>
              <a:t>meno</a:t>
            </a: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800" b="1" dirty="0" err="1" smtClean="0">
                <a:solidFill>
                  <a:schemeClr val="accent2">
                    <a:lumMod val="75000"/>
                  </a:schemeClr>
                </a:solidFill>
              </a:rPr>
              <a:t>costoso</a:t>
            </a: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?</a:t>
            </a:r>
            <a:endParaRPr lang="en-US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155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28918" y="705521"/>
            <a:ext cx="1039118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u="sng" dirty="0"/>
              <a:t>Ma i vantaggi del digitale non sono soltanto applicabili al campo </a:t>
            </a:r>
            <a:r>
              <a:rPr lang="it-IT" sz="2400" u="sng" dirty="0" smtClean="0"/>
              <a:t>lavorativo</a:t>
            </a:r>
            <a:r>
              <a:rPr lang="it-IT" sz="2400" dirty="0" smtClean="0"/>
              <a:t>, anzi.</a:t>
            </a:r>
            <a:endParaRPr lang="it-IT" sz="2400" dirty="0"/>
          </a:p>
          <a:p>
            <a:endParaRPr lang="en-US" sz="2400" dirty="0"/>
          </a:p>
          <a:p>
            <a:r>
              <a:rPr lang="it-IT" sz="2400" dirty="0"/>
              <a:t>Se ben usati gli strumenti digitali stimolano e potenziano l’attività intellettiva e sono in grado di aiutare persone affette da varie patologie.</a:t>
            </a:r>
          </a:p>
          <a:p>
            <a:r>
              <a:rPr lang="it-IT" sz="2400" dirty="0" smtClean="0"/>
              <a:t>Un </a:t>
            </a:r>
            <a:r>
              <a:rPr lang="it-IT" sz="2400" dirty="0"/>
              <a:t>recente studio condotto dall’Harvard-</a:t>
            </a:r>
            <a:r>
              <a:rPr lang="it-IT" sz="2400" dirty="0" err="1"/>
              <a:t>Smithsonian</a:t>
            </a:r>
            <a:r>
              <a:rPr lang="it-IT" sz="2400" dirty="0"/>
              <a:t> Center  ha dimostrato, per esempio, che gli e-</a:t>
            </a:r>
            <a:r>
              <a:rPr lang="it-IT" sz="2400" dirty="0" err="1"/>
              <a:t>readers</a:t>
            </a:r>
            <a:r>
              <a:rPr lang="it-IT" sz="2400" dirty="0"/>
              <a:t>, migliorano la velocità di lettura e di comprensione del testo dei bambini dislessici. E che dire degli </a:t>
            </a:r>
            <a:r>
              <a:rPr lang="it-IT" sz="2400" dirty="0" err="1"/>
              <a:t>ebook</a:t>
            </a:r>
            <a:r>
              <a:rPr lang="it-IT" sz="2400" dirty="0"/>
              <a:t> per non vedenti?</a:t>
            </a:r>
          </a:p>
          <a:p>
            <a:endParaRPr lang="en-US" dirty="0"/>
          </a:p>
        </p:txBody>
      </p:sp>
      <p:pic>
        <p:nvPicPr>
          <p:cNvPr id="5" name="Picture 4" descr="eboo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585" y="3603362"/>
            <a:ext cx="5196944" cy="307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56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72347" y="602900"/>
            <a:ext cx="10711897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Parliamo di medicina?</a:t>
            </a:r>
          </a:p>
          <a:p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r>
              <a:rPr lang="it-IT" sz="2400" dirty="0">
                <a:solidFill>
                  <a:schemeClr val="bg1"/>
                </a:solidFill>
              </a:rPr>
              <a:t>L'innovazione dei modelli e dei processi di assistenza, fondata sull'uso della rete e delle nuove tecnologie, migliora il rapporto fra Sistema Sanitario, Medico e Paziente. </a:t>
            </a:r>
          </a:p>
          <a:p>
            <a:r>
              <a:rPr lang="it-IT" sz="2400" dirty="0">
                <a:solidFill>
                  <a:schemeClr val="bg1"/>
                </a:solidFill>
              </a:rPr>
              <a:t>Come ad esempio applicazioni per la semplificazione dell’accesso alla diagnosi e alla terapia, l’uso di sistemi digitali e non cartacei, di immediata consultazione per l’archiviazione delle storie cliniche dei pazienti.</a:t>
            </a:r>
          </a:p>
          <a:p>
            <a:endParaRPr lang="en-US" sz="1600" dirty="0"/>
          </a:p>
        </p:txBody>
      </p:sp>
      <p:pic>
        <p:nvPicPr>
          <p:cNvPr id="5" name="Picture 4" descr="medic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557" y="3524596"/>
            <a:ext cx="3903921" cy="30255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21564" y="4079203"/>
            <a:ext cx="61639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>
                <a:solidFill>
                  <a:schemeClr val="bg1"/>
                </a:solidFill>
              </a:rPr>
              <a:t>Consiglio</a:t>
            </a:r>
            <a:r>
              <a:rPr lang="en-US" sz="3600" b="1" dirty="0" smtClean="0">
                <a:solidFill>
                  <a:schemeClr val="bg1"/>
                </a:solidFill>
              </a:rPr>
              <a:t> per </a:t>
            </a:r>
            <a:r>
              <a:rPr lang="en-US" sz="3600" b="1" dirty="0" err="1" smtClean="0">
                <a:solidFill>
                  <a:schemeClr val="bg1"/>
                </a:solidFill>
              </a:rPr>
              <a:t>gli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err="1" smtClean="0">
                <a:solidFill>
                  <a:schemeClr val="bg1"/>
                </a:solidFill>
              </a:rPr>
              <a:t>ippocondriaci</a:t>
            </a:r>
            <a:r>
              <a:rPr lang="en-US" sz="3600" b="1" dirty="0" smtClean="0">
                <a:solidFill>
                  <a:schemeClr val="bg1"/>
                </a:solidFill>
              </a:rPr>
              <a:t>: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40283" y="4733416"/>
            <a:ext cx="425449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u="sng" dirty="0" err="1" smtClean="0">
                <a:solidFill>
                  <a:schemeClr val="accent2">
                    <a:lumMod val="75000"/>
                  </a:schemeClr>
                </a:solidFill>
              </a:rPr>
              <a:t>Evitare</a:t>
            </a:r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 le auto-</a:t>
            </a:r>
            <a:r>
              <a:rPr lang="en-US" sz="3200" b="1" u="sng" dirty="0" err="1" smtClean="0">
                <a:solidFill>
                  <a:schemeClr val="accent2">
                    <a:lumMod val="75000"/>
                  </a:schemeClr>
                </a:solidFill>
              </a:rPr>
              <a:t>diagnosi</a:t>
            </a:r>
            <a:endParaRPr lang="en-US" sz="32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442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8185" y="284999"/>
            <a:ext cx="2796973" cy="1478570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Pericolo</a:t>
            </a:r>
            <a:r>
              <a:rPr lang="en-US" dirty="0" smtClean="0">
                <a:solidFill>
                  <a:srgbClr val="FF0000"/>
                </a:solidFill>
              </a:rPr>
              <a:t> !!!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3126" y="1710723"/>
            <a:ext cx="7235677" cy="4497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Negli ultimi 4 anni, gli attacchi al sistema sanitario sono triplicati e negli anni a venire saranno destinati ad essere più frequenti. </a:t>
            </a:r>
            <a:endParaRPr lang="it-IT" dirty="0" smtClean="0"/>
          </a:p>
          <a:p>
            <a:pPr marL="0" indent="0">
              <a:buNone/>
            </a:pPr>
            <a:r>
              <a:rPr lang="it-IT" dirty="0" smtClean="0"/>
              <a:t>Infatti </a:t>
            </a:r>
            <a:r>
              <a:rPr lang="it-IT" dirty="0"/>
              <a:t>basti pensare che una sola cartella può valere dai 4 ai 60 dollari, e i criminali non ne rubano certo una o due. Inoltre si sono verificati casi di </a:t>
            </a:r>
            <a:r>
              <a:rPr lang="it-IT" dirty="0" err="1"/>
              <a:t>hackeraggio</a:t>
            </a:r>
            <a:r>
              <a:rPr lang="it-IT" dirty="0"/>
              <a:t>, che hanno messo fuori d'uso apparecchi sanitari come TAC, pacemaker.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peric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825" y="272948"/>
            <a:ext cx="1431941" cy="1381823"/>
          </a:xfrm>
          <a:prstGeom prst="rect">
            <a:avLst/>
          </a:prstGeom>
        </p:spPr>
      </p:pic>
      <p:pic>
        <p:nvPicPr>
          <p:cNvPr id="5" name="Picture 4" descr="1280x128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60" y="2004525"/>
            <a:ext cx="2921147" cy="2921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05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33843" y="451758"/>
            <a:ext cx="9905998" cy="1478570"/>
          </a:xfrm>
        </p:spPr>
        <p:txBody>
          <a:bodyPr/>
          <a:lstStyle/>
          <a:p>
            <a:r>
              <a:rPr lang="it-IT" dirty="0"/>
              <a:t>COMPONENTI DEL TEAM: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12805" y="1792160"/>
            <a:ext cx="6623169" cy="466743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it-IT" sz="3200" dirty="0">
                <a:solidFill>
                  <a:srgbClr val="FFFFFF"/>
                </a:solidFill>
              </a:rPr>
              <a:t>Carta Stefano (Team Leader)</a:t>
            </a:r>
          </a:p>
          <a:p>
            <a:r>
              <a:rPr lang="it-IT" sz="3200" dirty="0">
                <a:solidFill>
                  <a:srgbClr val="FFFFFF"/>
                </a:solidFill>
              </a:rPr>
              <a:t>Carta Fabio</a:t>
            </a:r>
          </a:p>
          <a:p>
            <a:r>
              <a:rPr lang="it-IT" sz="3200" dirty="0" err="1">
                <a:solidFill>
                  <a:srgbClr val="FFFFFF"/>
                </a:solidFill>
              </a:rPr>
              <a:t>Argiolas</a:t>
            </a:r>
            <a:r>
              <a:rPr lang="it-IT" sz="3200" dirty="0">
                <a:solidFill>
                  <a:srgbClr val="FFFFFF"/>
                </a:solidFill>
              </a:rPr>
              <a:t> Alessandro</a:t>
            </a:r>
          </a:p>
          <a:p>
            <a:r>
              <a:rPr lang="it-IT" sz="3200" dirty="0" err="1">
                <a:solidFill>
                  <a:srgbClr val="FFFFFF"/>
                </a:solidFill>
              </a:rPr>
              <a:t>Bertulu</a:t>
            </a:r>
            <a:r>
              <a:rPr lang="it-IT" sz="3200" dirty="0">
                <a:solidFill>
                  <a:srgbClr val="FFFFFF"/>
                </a:solidFill>
              </a:rPr>
              <a:t> Giovanni</a:t>
            </a:r>
          </a:p>
          <a:p>
            <a:r>
              <a:rPr lang="it-IT" sz="3200" dirty="0" err="1">
                <a:solidFill>
                  <a:srgbClr val="FFFFFF"/>
                </a:solidFill>
              </a:rPr>
              <a:t>Desogus</a:t>
            </a:r>
            <a:r>
              <a:rPr lang="it-IT" sz="3200" dirty="0">
                <a:solidFill>
                  <a:srgbClr val="FFFFFF"/>
                </a:solidFill>
              </a:rPr>
              <a:t> Omar </a:t>
            </a:r>
          </a:p>
          <a:p>
            <a:r>
              <a:rPr lang="it-IT" sz="3200" dirty="0" err="1">
                <a:solidFill>
                  <a:srgbClr val="FFFFFF"/>
                </a:solidFill>
              </a:rPr>
              <a:t>Fadda</a:t>
            </a:r>
            <a:r>
              <a:rPr lang="it-IT" sz="3200" dirty="0">
                <a:solidFill>
                  <a:srgbClr val="FFFFFF"/>
                </a:solidFill>
              </a:rPr>
              <a:t> Luca </a:t>
            </a:r>
          </a:p>
          <a:p>
            <a:r>
              <a:rPr lang="it-IT" sz="3200" dirty="0">
                <a:solidFill>
                  <a:srgbClr val="FFFFFF"/>
                </a:solidFill>
              </a:rPr>
              <a:t>Zucca Luigi</a:t>
            </a:r>
          </a:p>
        </p:txBody>
      </p:sp>
    </p:spTree>
    <p:extLst>
      <p:ext uri="{BB962C8B-B14F-4D97-AF65-F5344CB8AC3E}">
        <p14:creationId xmlns:p14="http://schemas.microsoft.com/office/powerpoint/2010/main" val="2297414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74975" y="782489"/>
            <a:ext cx="10971856" cy="1244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Il mondo è in continua evoluzione e il documento elettronico sempre più sovrasta il documento </a:t>
            </a:r>
            <a:r>
              <a:rPr lang="it-IT" sz="2800" dirty="0" smtClean="0"/>
              <a:t>cartaceo.</a:t>
            </a:r>
            <a:endParaRPr lang="it-IT" sz="2800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504110" y="3566096"/>
            <a:ext cx="4145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4">
                    <a:lumMod val="50000"/>
                  </a:schemeClr>
                </a:solidFill>
              </a:rPr>
              <a:t>MENO CARTA, PIU’ BIT</a:t>
            </a:r>
            <a:endParaRPr lang="en-US" sz="3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Picture 5" descr="cart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790" y="1934486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78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7414"/>
            <a:ext cx="9905998" cy="1478570"/>
          </a:xfrm>
        </p:spPr>
        <p:txBody>
          <a:bodyPr/>
          <a:lstStyle/>
          <a:p>
            <a:r>
              <a:rPr lang="en-US" b="1" dirty="0" err="1" smtClean="0"/>
              <a:t>Aspetti</a:t>
            </a:r>
            <a:r>
              <a:rPr lang="en-US" b="1" dirty="0" smtClean="0"/>
              <a:t> </a:t>
            </a:r>
            <a:r>
              <a:rPr lang="en-US" b="1" dirty="0" err="1" smtClean="0"/>
              <a:t>sociali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1611" y="1685069"/>
            <a:ext cx="9905999" cy="752191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solidFill>
                  <a:schemeClr val="bg1"/>
                </a:solidFill>
              </a:rPr>
              <a:t>Siamo veramente pronti per lavorare e vivere in assenza di documenti cartacei?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boo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850" y="2356071"/>
            <a:ext cx="6821358" cy="22737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1747" y="5118244"/>
            <a:ext cx="10096123" cy="1477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i="1" dirty="0"/>
              <a:t>La cosiddetta “</a:t>
            </a:r>
            <a:r>
              <a:rPr lang="it-IT" sz="2400" i="1" dirty="0">
                <a:solidFill>
                  <a:srgbClr val="FFFF00"/>
                </a:solidFill>
              </a:rPr>
              <a:t>dematerializzazione</a:t>
            </a:r>
            <a:r>
              <a:rPr lang="it-IT" sz="2400" i="1" dirty="0"/>
              <a:t>” dei documenti non necessita solo di nuovi investimenti tecnologici ma richiede una diversa organizzazione dei</a:t>
            </a:r>
            <a:endParaRPr lang="it-IT" sz="2400" dirty="0"/>
          </a:p>
          <a:p>
            <a:pPr algn="ctr"/>
            <a:r>
              <a:rPr lang="it-IT" sz="2400" i="1" dirty="0"/>
              <a:t>processi aziendali</a:t>
            </a:r>
            <a:endParaRPr lang="it-IT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805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397658"/>
            <a:ext cx="9905999" cy="5393543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solidFill>
                  <a:srgbClr val="000000"/>
                </a:solidFill>
              </a:rPr>
              <a:t>Nascono nuove figure lavorative talvolta con uno stipendio sopra la media...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it-IT" dirty="0">
                <a:solidFill>
                  <a:srgbClr val="000000"/>
                </a:solidFill>
              </a:rPr>
              <a:t>...ma forse in minor numero alle figure lavorative perse!</a:t>
            </a:r>
          </a:p>
          <a:p>
            <a:endParaRPr lang="en-US" dirty="0"/>
          </a:p>
        </p:txBody>
      </p:sp>
      <p:pic>
        <p:nvPicPr>
          <p:cNvPr id="4" name="Picture 3" descr="la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154" y="1154491"/>
            <a:ext cx="5687451" cy="344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664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000000"/>
                </a:solidFill>
              </a:rPr>
              <a:t>REtribuzione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72842"/>
            <a:ext cx="9905999" cy="1821531"/>
          </a:xfrm>
        </p:spPr>
        <p:txBody>
          <a:bodyPr/>
          <a:lstStyle/>
          <a:p>
            <a:pPr marL="0" indent="0">
              <a:buNone/>
            </a:pPr>
            <a:r>
              <a:rPr lang="it-IT" sz="2800" dirty="0"/>
              <a:t>Il trend occupazionale per le professioni digitali e in continuo aumento e crescono anche gli stipendi ma sono poche le figure </a:t>
            </a:r>
            <a:r>
              <a:rPr lang="it-IT" sz="2800" dirty="0" smtClean="0"/>
              <a:t>richieste.</a:t>
            </a:r>
            <a:endParaRPr lang="it-IT" sz="2800" dirty="0"/>
          </a:p>
          <a:p>
            <a:endParaRPr lang="en-US" dirty="0"/>
          </a:p>
        </p:txBody>
      </p:sp>
      <p:pic>
        <p:nvPicPr>
          <p:cNvPr id="4" name="Picture 3" descr="sold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638" y="3255678"/>
            <a:ext cx="5436796" cy="339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04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96877" y="487453"/>
            <a:ext cx="939842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000" dirty="0">
                <a:solidFill>
                  <a:schemeClr val="accent4">
                    <a:lumMod val="75000"/>
                  </a:schemeClr>
                </a:solidFill>
              </a:rPr>
              <a:t>Il progresso tecnologico e la </a:t>
            </a:r>
            <a:endParaRPr lang="it-IT" sz="4000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it-IT" sz="4000" dirty="0" smtClean="0">
                <a:solidFill>
                  <a:schemeClr val="accent4">
                    <a:lumMod val="75000"/>
                  </a:schemeClr>
                </a:solidFill>
              </a:rPr>
              <a:t>digitalizzazione </a:t>
            </a:r>
            <a:r>
              <a:rPr lang="it-IT" sz="4000" dirty="0">
                <a:solidFill>
                  <a:schemeClr val="accent4">
                    <a:lumMod val="75000"/>
                  </a:schemeClr>
                </a:solidFill>
              </a:rPr>
              <a:t>delle aziende ci minacciano?</a:t>
            </a:r>
          </a:p>
          <a:p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1064777" y="3027333"/>
            <a:ext cx="668371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Come detto le macchine e la tecnologia sono sempre più indispensabili, sia per utilizzo personale sia per occupazioni aziendali.</a:t>
            </a:r>
          </a:p>
          <a:p>
            <a:r>
              <a:rPr lang="it-IT" sz="2800" b="1" dirty="0">
                <a:solidFill>
                  <a:srgbClr val="FFFF00"/>
                </a:solidFill>
              </a:rPr>
              <a:t>La tecnologia sta entrando a far parte della nostra quotidianità e minaccia i nostri posti di lavoro.</a:t>
            </a:r>
            <a:r>
              <a:rPr lang="it-IT" sz="2800" dirty="0">
                <a:solidFill>
                  <a:srgbClr val="FFFF00"/>
                </a:solidFill>
              </a:rPr>
              <a:t> </a:t>
            </a:r>
          </a:p>
          <a:p>
            <a:endParaRPr lang="en-US" dirty="0"/>
          </a:p>
        </p:txBody>
      </p:sp>
      <p:pic>
        <p:nvPicPr>
          <p:cNvPr id="7" name="Picture 6" descr="61lLnJ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944" y="2920046"/>
            <a:ext cx="3417224" cy="267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855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426755" y="2305869"/>
            <a:ext cx="7164544" cy="4250028"/>
          </a:xfrm>
        </p:spPr>
        <p:txBody>
          <a:bodyPr>
            <a:normAutofit/>
          </a:bodyPr>
          <a:lstStyle/>
          <a:p>
            <a:r>
              <a:rPr lang="it-IT" sz="2400" cap="none" dirty="0" smtClean="0">
                <a:solidFill>
                  <a:schemeClr val="bg1"/>
                </a:solidFill>
              </a:rPr>
              <a:t>I numeri parlano chiaro sullo scenario del lavoro nel futuro: circa </a:t>
            </a:r>
            <a:r>
              <a:rPr lang="it-IT" sz="2400" b="1" cap="none" dirty="0" smtClean="0">
                <a:solidFill>
                  <a:srgbClr val="FFFF00"/>
                </a:solidFill>
              </a:rPr>
              <a:t>750 professioni</a:t>
            </a:r>
            <a:r>
              <a:rPr lang="it-IT" sz="2400" cap="none" dirty="0" smtClean="0">
                <a:solidFill>
                  <a:schemeClr val="bg1"/>
                </a:solidFill>
              </a:rPr>
              <a:t>, corrispondenti al 45% di tutte quelle oggi in essere, possono essere svolte da robot attraverso tecnologie già esistenti. Di recente anche uno studio del forum economico mondiale aveva previsto che </a:t>
            </a:r>
            <a:r>
              <a:rPr lang="it-IT" sz="2400" b="1" u="sng" cap="none" dirty="0" smtClean="0">
                <a:solidFill>
                  <a:schemeClr val="bg1"/>
                </a:solidFill>
              </a:rPr>
              <a:t>5 milioni di persone sarebbero state a breve rimpiazzate sul lavoro da automi </a:t>
            </a:r>
            <a:r>
              <a:rPr lang="it-IT" sz="2400" cap="none" dirty="0" smtClean="0">
                <a:solidFill>
                  <a:schemeClr val="bg1"/>
                </a:solidFill>
              </a:rPr>
              <a:t>controllati da algoritmi. Ma non tutti i settori lavorativi, appunto, sono a rischio in egual misura.</a:t>
            </a:r>
          </a:p>
          <a:p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772731" y="409357"/>
            <a:ext cx="9736429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Quali sono i posti minacciati dal progresso tecnologico?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7144" y="2265422"/>
            <a:ext cx="3138478" cy="412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5515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27779" y="44305"/>
            <a:ext cx="9905998" cy="1478570"/>
          </a:xfrm>
        </p:spPr>
        <p:txBody>
          <a:bodyPr>
            <a:normAutofit fontScale="90000"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Ecco alcune delle professioni che stanno soffrendo maggiormente gli effetti del progresso </a:t>
            </a:r>
            <a:r>
              <a:rPr lang="it-IT" b="1" dirty="0" smtClean="0">
                <a:solidFill>
                  <a:schemeClr val="bg1"/>
                </a:solidFill>
              </a:rPr>
              <a:t>tecnologico: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82753" y="1680119"/>
            <a:ext cx="5298025" cy="273749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it-IT" sz="2000" dirty="0">
                <a:solidFill>
                  <a:srgbClr val="000000"/>
                </a:solidFill>
              </a:rPr>
              <a:t>1) Cassieri ai caselli delle autostrade e nei supermercati: </a:t>
            </a:r>
            <a:br>
              <a:rPr lang="it-IT" sz="2000" dirty="0">
                <a:solidFill>
                  <a:srgbClr val="000000"/>
                </a:solidFill>
              </a:rPr>
            </a:br>
            <a:r>
              <a:rPr lang="it-IT" sz="2000" dirty="0">
                <a:solidFill>
                  <a:srgbClr val="000000"/>
                </a:solidFill>
              </a:rPr>
              <a:t> La tecnologia permette di pagare con sensori tipo Telepass nelle autostrade, o sventolando una carta di credito o un telefonino attrezzato nei negozi, mentre gli articoli acquistati vengono automaticamente registrati a debito. </a:t>
            </a:r>
          </a:p>
        </p:txBody>
      </p:sp>
      <p:sp>
        <p:nvSpPr>
          <p:cNvPr id="4" name="Rettangolo 3"/>
          <p:cNvSpPr/>
          <p:nvPr/>
        </p:nvSpPr>
        <p:spPr>
          <a:xfrm>
            <a:off x="6096000" y="4417615"/>
            <a:ext cx="533777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rgbClr val="000000"/>
                </a:solidFill>
              </a:rPr>
              <a:t>2) Esperti di marketing: </a:t>
            </a:r>
            <a:br>
              <a:rPr lang="it-IT" sz="2000" dirty="0">
                <a:solidFill>
                  <a:srgbClr val="000000"/>
                </a:solidFill>
              </a:rPr>
            </a:br>
            <a:r>
              <a:rPr lang="it-IT" sz="2000" dirty="0">
                <a:solidFill>
                  <a:srgbClr val="000000"/>
                </a:solidFill>
              </a:rPr>
              <a:t>Le tecnologie non sostituiranno i “creativi”, ma i posti di lavoro in quel campo saranno di meno, dato che ci sono nuovi potenti strumenti informatici per la pubblicità che permettono di indirizzare il messaggio a gruppi mirati di consumatori. 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456" y="1490459"/>
            <a:ext cx="3422515" cy="272133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731" y="4243292"/>
            <a:ext cx="4317920" cy="233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780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48230" y="638809"/>
            <a:ext cx="5581360" cy="1008868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it-IT" sz="2000" dirty="0">
                <a:solidFill>
                  <a:srgbClr val="000000"/>
                </a:solidFill>
                <a:latin typeface="Calibri"/>
              </a:rPr>
              <a:t>3) </a:t>
            </a:r>
            <a:r>
              <a:rPr lang="it-IT" sz="2000" b="1" dirty="0">
                <a:solidFill>
                  <a:srgbClr val="000000"/>
                </a:solidFill>
                <a:latin typeface="Calibri"/>
              </a:rPr>
              <a:t>Sportelli per il servizio al consumatore:</a:t>
            </a:r>
            <a:r>
              <a:rPr lang="it-IT" sz="2000" dirty="0">
                <a:solidFill>
                  <a:srgbClr val="000000"/>
                </a:solidFill>
                <a:latin typeface="Calibri"/>
              </a:rPr>
              <a:t> </a:t>
            </a:r>
            <a:br>
              <a:rPr lang="it-IT" sz="2000" dirty="0">
                <a:solidFill>
                  <a:srgbClr val="000000"/>
                </a:solidFill>
                <a:latin typeface="Calibri"/>
              </a:rPr>
            </a:br>
            <a:r>
              <a:rPr lang="it-IT" sz="2000" dirty="0">
                <a:solidFill>
                  <a:srgbClr val="000000"/>
                </a:solidFill>
                <a:latin typeface="Calibri"/>
              </a:rPr>
              <a:t>Saranno sempre di più gli sportelli dietro i quali c'è un robot.</a:t>
            </a:r>
          </a:p>
          <a:p>
            <a:endParaRPr lang="it-IT" dirty="0"/>
          </a:p>
        </p:txBody>
      </p:sp>
      <p:sp>
        <p:nvSpPr>
          <p:cNvPr id="4" name="Sottotitolo 2"/>
          <p:cNvSpPr txBox="1">
            <a:spLocks/>
          </p:cNvSpPr>
          <p:nvPr/>
        </p:nvSpPr>
        <p:spPr>
          <a:xfrm>
            <a:off x="5439335" y="2061771"/>
            <a:ext cx="5319045" cy="20174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4) </a:t>
            </a:r>
            <a:r>
              <a:rPr kumimoji="0" lang="it-IT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Operai in fabbrica:</a:t>
            </a: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b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L'automazione va avanti da anni, e si intensificherà. Arriva la “</a:t>
            </a:r>
            <a:r>
              <a:rPr kumimoji="0" lang="it-IT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telerobotica</a:t>
            </a: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” che aiuta il controllo a distanza di macchine ricreando sensazioni tattili che danno l’impressione di operare fisicamente sulla macchina stessa. </a:t>
            </a: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/>
            </a:r>
            <a:b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endParaRPr kumimoji="0" lang="it-IT" sz="20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1294603" y="4819832"/>
            <a:ext cx="5486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it-IT" sz="2000" dirty="0" smtClean="0">
                <a:solidFill>
                  <a:srgbClr val="000000"/>
                </a:solidFill>
                <a:latin typeface="Calibri"/>
              </a:rPr>
              <a:t>5)</a:t>
            </a:r>
            <a:r>
              <a:rPr lang="it-IT" sz="2000" b="1" dirty="0" smtClean="0">
                <a:solidFill>
                  <a:srgbClr val="000000"/>
                </a:solidFill>
                <a:latin typeface="Calibri"/>
              </a:rPr>
              <a:t> Intermediari finanziari:</a:t>
            </a:r>
            <a:r>
              <a:rPr lang="it-IT" sz="2000" dirty="0" smtClean="0">
                <a:solidFill>
                  <a:srgbClr val="000000"/>
                </a:solidFill>
                <a:latin typeface="Calibri"/>
              </a:rPr>
              <a:t> </a:t>
            </a:r>
            <a:br>
              <a:rPr lang="it-IT" sz="2000" dirty="0" smtClean="0">
                <a:solidFill>
                  <a:srgbClr val="000000"/>
                </a:solidFill>
                <a:latin typeface="Calibri"/>
              </a:rPr>
            </a:br>
            <a:r>
              <a:rPr lang="it-IT" sz="2000" dirty="0" smtClean="0">
                <a:solidFill>
                  <a:srgbClr val="000000"/>
                </a:solidFill>
                <a:latin typeface="Calibri"/>
              </a:rPr>
              <a:t>La tecnologia che è alla base del </a:t>
            </a:r>
            <a:r>
              <a:rPr lang="it-IT" sz="2000" dirty="0" err="1" smtClean="0">
                <a:solidFill>
                  <a:srgbClr val="000000"/>
                </a:solidFill>
                <a:latin typeface="Calibri"/>
              </a:rPr>
              <a:t>Bitcoin</a:t>
            </a:r>
            <a:r>
              <a:rPr lang="it-IT" sz="2000" dirty="0" smtClean="0">
                <a:solidFill>
                  <a:srgbClr val="000000"/>
                </a:solidFill>
                <a:latin typeface="Calibri"/>
              </a:rPr>
              <a:t> potrà essere utilizzata in applicazioni diverse, automatizzando molte transazioni nelle banche, nelle società di assicurazione e nella concessione di mutui.</a:t>
            </a:r>
            <a:endParaRPr lang="it-IT" sz="2000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2419" y="139760"/>
            <a:ext cx="4665990" cy="1596479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146" y="1696787"/>
            <a:ext cx="3609815" cy="2916092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5541" y="4150178"/>
            <a:ext cx="3399585" cy="2494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02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9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280418" y="119517"/>
            <a:ext cx="5594238" cy="3541714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it-IT" sz="2000" dirty="0">
                <a:solidFill>
                  <a:srgbClr val="000000"/>
                </a:solidFill>
                <a:latin typeface="Calibri"/>
              </a:rPr>
              <a:t>6)</a:t>
            </a:r>
            <a:r>
              <a:rPr lang="it-IT" sz="2000" b="1" dirty="0">
                <a:solidFill>
                  <a:srgbClr val="000000"/>
                </a:solidFill>
                <a:latin typeface="Calibri"/>
              </a:rPr>
              <a:t> Giornalisti:</a:t>
            </a:r>
            <a:r>
              <a:rPr lang="it-IT" sz="2000" dirty="0">
                <a:solidFill>
                  <a:srgbClr val="000000"/>
                </a:solidFill>
                <a:latin typeface="Calibri"/>
              </a:rPr>
              <a:t> </a:t>
            </a:r>
            <a:br>
              <a:rPr lang="it-IT" sz="2000" dirty="0">
                <a:solidFill>
                  <a:srgbClr val="000000"/>
                </a:solidFill>
                <a:latin typeface="Calibri"/>
              </a:rPr>
            </a:br>
            <a:r>
              <a:rPr lang="it-IT" sz="2000" dirty="0">
                <a:solidFill>
                  <a:srgbClr val="000000"/>
                </a:solidFill>
                <a:latin typeface="Calibri"/>
              </a:rPr>
              <a:t>Ci sono già degli algoritmi che permettono alle agenzie di stampa di mettere assieme dei pezzi e di collocarli sui siti di notizie senza interazione umana. Dei “giornalisti robot” già scrivono migliaia di articoli al trimestre per la </a:t>
            </a:r>
            <a:r>
              <a:rPr lang="it-IT" sz="2000" dirty="0" err="1">
                <a:solidFill>
                  <a:srgbClr val="000000"/>
                </a:solidFill>
                <a:latin typeface="Calibri"/>
              </a:rPr>
              <a:t>Associated</a:t>
            </a:r>
            <a:r>
              <a:rPr lang="it-IT" sz="2000" dirty="0">
                <a:solidFill>
                  <a:srgbClr val="000000"/>
                </a:solidFill>
                <a:latin typeface="Calibri"/>
              </a:rPr>
              <a:t> Press. </a:t>
            </a:r>
            <a:r>
              <a:rPr lang="it-IT" sz="1800" dirty="0">
                <a:solidFill>
                  <a:prstClr val="black"/>
                </a:solidFill>
                <a:latin typeface="Calibri"/>
              </a:rPr>
              <a:t/>
            </a:r>
            <a:br>
              <a:rPr lang="it-IT" sz="1800" dirty="0">
                <a:solidFill>
                  <a:prstClr val="black"/>
                </a:solidFill>
                <a:latin typeface="Calibri"/>
              </a:rPr>
            </a:br>
            <a:endParaRPr lang="it-IT" sz="1800" dirty="0">
              <a:solidFill>
                <a:prstClr val="black"/>
              </a:solidFill>
              <a:latin typeface="Calibri"/>
            </a:endParaRP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5557069" y="2464157"/>
            <a:ext cx="613141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it-IT" sz="2000" dirty="0">
                <a:solidFill>
                  <a:srgbClr val="000000"/>
                </a:solidFill>
                <a:latin typeface="Calibri"/>
              </a:rPr>
              <a:t>7)</a:t>
            </a:r>
            <a:r>
              <a:rPr lang="it-IT" sz="2000" b="1" dirty="0">
                <a:solidFill>
                  <a:srgbClr val="000000"/>
                </a:solidFill>
                <a:latin typeface="Calibri"/>
              </a:rPr>
              <a:t> Avvocati:</a:t>
            </a:r>
            <a:r>
              <a:rPr lang="it-IT" sz="2000" dirty="0">
                <a:solidFill>
                  <a:srgbClr val="000000"/>
                </a:solidFill>
                <a:latin typeface="Calibri"/>
              </a:rPr>
              <a:t> </a:t>
            </a:r>
            <a:br>
              <a:rPr lang="it-IT" sz="2000" dirty="0">
                <a:solidFill>
                  <a:srgbClr val="000000"/>
                </a:solidFill>
                <a:latin typeface="Calibri"/>
              </a:rPr>
            </a:br>
            <a:r>
              <a:rPr lang="it-IT" sz="2000" dirty="0">
                <a:solidFill>
                  <a:srgbClr val="000000"/>
                </a:solidFill>
                <a:latin typeface="Calibri"/>
              </a:rPr>
              <a:t>A parte le liti, tanti altri aspetti della professione potranno essere automatizzati (richieste di brevetti, testamenti, anche divorzi...). </a:t>
            </a:r>
          </a:p>
        </p:txBody>
      </p:sp>
      <p:sp>
        <p:nvSpPr>
          <p:cNvPr id="5" name="Rettangolo 4"/>
          <p:cNvSpPr/>
          <p:nvPr/>
        </p:nvSpPr>
        <p:spPr>
          <a:xfrm>
            <a:off x="1421533" y="3885128"/>
            <a:ext cx="58674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it-IT" sz="2000" dirty="0">
                <a:solidFill>
                  <a:srgbClr val="000000"/>
                </a:solidFill>
                <a:latin typeface="Calibri"/>
              </a:rPr>
              <a:t>8) </a:t>
            </a:r>
            <a:r>
              <a:rPr lang="it-IT" sz="2000" b="1" dirty="0">
                <a:solidFill>
                  <a:srgbClr val="000000"/>
                </a:solidFill>
                <a:latin typeface="Calibri"/>
              </a:rPr>
              <a:t>Operatori telefonici:</a:t>
            </a:r>
            <a:r>
              <a:rPr lang="it-IT" sz="2000" dirty="0">
                <a:solidFill>
                  <a:srgbClr val="000000"/>
                </a:solidFill>
                <a:latin typeface="Calibri"/>
              </a:rPr>
              <a:t> </a:t>
            </a:r>
            <a:br>
              <a:rPr lang="it-IT" sz="2000" dirty="0">
                <a:solidFill>
                  <a:srgbClr val="000000"/>
                </a:solidFill>
                <a:latin typeface="Calibri"/>
              </a:rPr>
            </a:br>
            <a:r>
              <a:rPr lang="it-IT" sz="2000" dirty="0">
                <a:solidFill>
                  <a:srgbClr val="000000"/>
                </a:solidFill>
                <a:latin typeface="Calibri"/>
              </a:rPr>
              <a:t>Le compagnie telefoniche, con la tendenza a sostituire il fisso con il mobile, potranno sostituire molte funzioni, come la contabilità e la manutenzione legate alla rete fissa. Allo stesso tempo, tuttavia, non bisogna disperare. La sostituzione di posti di lavoro con altri, di professioni con altre professioni, è andata sempre avanti. Il futuro sarà diverso, ma non necessariamente peggiore.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1721" y="158001"/>
            <a:ext cx="4390963" cy="2195797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313" y="2179279"/>
            <a:ext cx="4005761" cy="1785957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943" y="3891331"/>
            <a:ext cx="3826626" cy="262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080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6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7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8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94511" y="2475039"/>
            <a:ext cx="7391734" cy="3713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800" dirty="0" smtClean="0"/>
              <a:t>Il progresso tecnologico è un fenomeno che oramai ha raggiunto una velocità di sviluppo smisurata. </a:t>
            </a:r>
          </a:p>
          <a:p>
            <a:pPr marL="0" indent="0"/>
            <a:endParaRPr lang="it-IT" sz="2800" dirty="0" smtClean="0"/>
          </a:p>
          <a:p>
            <a:pPr marL="0" indent="0">
              <a:buNone/>
            </a:pPr>
            <a:r>
              <a:rPr lang="it-IT" sz="2800" dirty="0" smtClean="0"/>
              <a:t>I robot sono nati per svolgere attività dannose, ripetitive e ad alta precisione</a:t>
            </a:r>
            <a:endParaRPr lang="it-IT" sz="2800" dirty="0"/>
          </a:p>
        </p:txBody>
      </p:sp>
      <p:sp>
        <p:nvSpPr>
          <p:cNvPr id="4" name="Rettangolo 3"/>
          <p:cNvSpPr/>
          <p:nvPr/>
        </p:nvSpPr>
        <p:spPr>
          <a:xfrm>
            <a:off x="772556" y="615770"/>
            <a:ext cx="10295575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defTabSz="914400"/>
            <a:r>
              <a:rPr lang="it-IT" sz="4400" b="1" dirty="0" smtClean="0">
                <a:ln w="13462">
                  <a:solidFill>
                    <a:prstClr val="black"/>
                  </a:solidFill>
                  <a:prstDash val="solid"/>
                </a:ln>
                <a:solidFill>
                  <a:prstClr val="white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63A0CC"/>
                  </a:outerShdw>
                </a:effectLst>
              </a:rPr>
              <a:t>L'innovazione tecnologica è</a:t>
            </a:r>
          </a:p>
          <a:p>
            <a:pPr algn="ctr" defTabSz="914400"/>
            <a:r>
              <a:rPr lang="it-IT" sz="4400" b="1" dirty="0" smtClean="0">
                <a:ln w="13462">
                  <a:solidFill>
                    <a:prstClr val="black"/>
                  </a:solidFill>
                  <a:prstDash val="solid"/>
                </a:ln>
                <a:solidFill>
                  <a:prstClr val="white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63A0CC"/>
                  </a:outerShdw>
                </a:effectLst>
              </a:rPr>
              <a:t> un'opportunità o un pericolo per il lavoro?</a:t>
            </a:r>
          </a:p>
        </p:txBody>
      </p:sp>
      <p:pic>
        <p:nvPicPr>
          <p:cNvPr id="1026" name="Picture 2" descr="C:\Users\Gigi\Desktop\PowerRangers\can-stock-photo_csp20300650.jpg"/>
          <p:cNvPicPr>
            <a:picLocks noChangeAspect="1" noChangeArrowheads="1"/>
          </p:cNvPicPr>
          <p:nvPr/>
        </p:nvPicPr>
        <p:blipFill>
          <a:blip r:embed="rId2" cstate="print"/>
          <a:srcRect l="2" t="229"/>
          <a:stretch>
            <a:fillRect/>
          </a:stretch>
        </p:blipFill>
        <p:spPr bwMode="auto">
          <a:xfrm>
            <a:off x="7845342" y="2411605"/>
            <a:ext cx="3678379" cy="33611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7114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07617" y="1160468"/>
            <a:ext cx="9905998" cy="1478570"/>
          </a:xfrm>
        </p:spPr>
        <p:txBody>
          <a:bodyPr/>
          <a:lstStyle/>
          <a:p>
            <a:r>
              <a:rPr lang="it-IT" sz="4400" b="1" dirty="0">
                <a:solidFill>
                  <a:srgbClr val="000000"/>
                </a:solidFill>
              </a:rPr>
              <a:t>Cos'è la </a:t>
            </a:r>
            <a:r>
              <a:rPr lang="it-IT" sz="4400" b="1">
                <a:solidFill>
                  <a:srgbClr val="000000"/>
                </a:solidFill>
              </a:rPr>
              <a:t>disrUption</a:t>
            </a:r>
            <a:r>
              <a:rPr lang="it-IT" sz="4400" b="1" dirty="0">
                <a:solidFill>
                  <a:srgbClr val="000000"/>
                </a:solidFill>
              </a:rPr>
              <a:t>?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1207617" y="3400261"/>
            <a:ext cx="10356195" cy="33239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it-IT" sz="3200" b="1" dirty="0">
                <a:solidFill>
                  <a:srgbClr val="FFFF00"/>
                </a:solidFill>
                <a:latin typeface="Tw Cen MT" charset="0"/>
              </a:rPr>
              <a:t>DISRUPTION </a:t>
            </a:r>
            <a:r>
              <a:rPr lang="it-IT" sz="3200" dirty="0">
                <a:latin typeface="Tw Cen MT" charset="0"/>
              </a:rPr>
              <a:t>= rottura, disgregazione, frantumazione.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>
                <a:latin typeface="Tw Cen MT" charset="0"/>
              </a:rPr>
              <a:t>Momento in cui una nuova tecnologia origina il cambiamento di una determinata attività e modifica completamente il modello di business precedente.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>
                <a:latin typeface="Tw Cen MT" charset="0"/>
              </a:rPr>
              <a:t>Distrugge i "vecchi" modelli di business e al tempo stesso premia i nuovi "entranti digitali"</a:t>
            </a:r>
          </a:p>
          <a:p>
            <a:pPr algn="ctr"/>
            <a:endParaRPr lang="it-IT" dirty="0"/>
          </a:p>
        </p:txBody>
      </p:sp>
      <p:pic>
        <p:nvPicPr>
          <p:cNvPr id="5" name="Immagine 4" descr="di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875" y="403225"/>
            <a:ext cx="4061034" cy="279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96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/>
          <p:cNvSpPr txBox="1"/>
          <p:nvPr/>
        </p:nvSpPr>
        <p:spPr>
          <a:xfrm>
            <a:off x="999743" y="908577"/>
            <a:ext cx="5312046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prstClr val="white"/>
                </a:solidFill>
              </a:rPr>
              <a:t>In molti paesi del mondo, specie in quelli in cui l'industria automobilistica è molto avanzata, i robot sono la principale forza lavoro.</a:t>
            </a:r>
            <a:endParaRPr lang="it-IT" sz="2200" dirty="0">
              <a:solidFill>
                <a:prstClr val="white"/>
              </a:solidFill>
            </a:endParaRPr>
          </a:p>
        </p:txBody>
      </p:sp>
      <p:sp>
        <p:nvSpPr>
          <p:cNvPr id="6" name="Segnaposto contenuto 5"/>
          <p:cNvSpPr>
            <a:spLocks noGrp="1"/>
          </p:cNvSpPr>
          <p:nvPr>
            <p:ph idx="1"/>
          </p:nvPr>
        </p:nvSpPr>
        <p:spPr>
          <a:xfrm>
            <a:off x="5656333" y="3592863"/>
            <a:ext cx="5391078" cy="2198337"/>
          </a:xfrm>
        </p:spPr>
        <p:txBody>
          <a:bodyPr/>
          <a:lstStyle/>
          <a:p>
            <a:r>
              <a:rPr lang="it-IT" dirty="0" smtClean="0"/>
              <a:t>Gli addetti si occupano per lo più della supervisione e della qualità.</a:t>
            </a:r>
            <a:endParaRPr lang="it-IT" dirty="0"/>
          </a:p>
        </p:txBody>
      </p:sp>
      <p:pic>
        <p:nvPicPr>
          <p:cNvPr id="2050" name="Picture 2" descr="C:\Users\Gigi\Desktop\PowerRangers\robotic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70090" y="3579867"/>
            <a:ext cx="4146972" cy="2951838"/>
          </a:xfrm>
          <a:prstGeom prst="rect">
            <a:avLst/>
          </a:prstGeom>
          <a:noFill/>
        </p:spPr>
      </p:pic>
      <p:pic>
        <p:nvPicPr>
          <p:cNvPr id="2051" name="Picture 3" descr="C:\Users\Gigi\Desktop\PowerRangers\robot_industrial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03703" y="579255"/>
            <a:ext cx="4670589" cy="267374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94238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28399" y="4132298"/>
            <a:ext cx="5933648" cy="1815348"/>
          </a:xfrm>
        </p:spPr>
        <p:txBody>
          <a:bodyPr>
            <a:normAutofit/>
          </a:bodyPr>
          <a:lstStyle/>
          <a:p>
            <a:pPr marL="0" indent="0"/>
            <a:r>
              <a:rPr lang="it-IT" dirty="0" smtClean="0"/>
              <a:t>Molti paesi, tra cui l'Italia, guardano i sintomi e non alla malattia: non si riesce ad adattarsi alla velocità delle innovazioni tecnologiche</a:t>
            </a:r>
          </a:p>
        </p:txBody>
      </p:sp>
      <p:pic>
        <p:nvPicPr>
          <p:cNvPr id="3074" name="Picture 2" descr="C:\Users\Gigi\Desktop\PowerRangers\disoccupati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21500" y="3379913"/>
            <a:ext cx="4172681" cy="2350806"/>
          </a:xfrm>
          <a:prstGeom prst="rect">
            <a:avLst/>
          </a:prstGeom>
          <a:noFill/>
        </p:spPr>
      </p:pic>
      <p:sp>
        <p:nvSpPr>
          <p:cNvPr id="8" name="Segnaposto contenuto 2"/>
          <p:cNvSpPr txBox="1">
            <a:spLocks/>
          </p:cNvSpPr>
          <p:nvPr/>
        </p:nvSpPr>
        <p:spPr>
          <a:xfrm>
            <a:off x="959419" y="716110"/>
            <a:ext cx="8595928" cy="3110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/>
            </a:pPr>
            <a:r>
              <a:rPr lang="it-IT" sz="2400" dirty="0" smtClean="0">
                <a:solidFill>
                  <a:prstClr val="white"/>
                </a:solidFill>
              </a:rPr>
              <a:t>Per cui si potrebbe pensare che lo sviluppo tecnologico sia destinato a dover creare una marea di disoccupati nel prossimo futuro.</a:t>
            </a:r>
          </a:p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/>
            </a:pPr>
            <a:endParaRPr lang="it-IT" sz="2400" dirty="0" smtClean="0">
              <a:solidFill>
                <a:prstClr val="white"/>
              </a:solidFill>
            </a:endParaRPr>
          </a:p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/>
            </a:pPr>
            <a:r>
              <a:rPr lang="it-IT" sz="2400" dirty="0" smtClean="0">
                <a:solidFill>
                  <a:prstClr val="white"/>
                </a:solidFill>
              </a:rPr>
              <a:t>In parte è così, ma non perché che le macchine ci "</a:t>
            </a:r>
            <a:r>
              <a:rPr lang="it-IT" sz="2400" dirty="0" smtClean="0">
                <a:solidFill>
                  <a:srgbClr val="FFFF00"/>
                </a:solidFill>
              </a:rPr>
              <a:t>rubano il lavoro</a:t>
            </a:r>
            <a:r>
              <a:rPr lang="it-IT" sz="2400" dirty="0" smtClean="0">
                <a:solidFill>
                  <a:prstClr val="white"/>
                </a:solidFill>
              </a:rPr>
              <a:t>", ma bensì per il fatto che i paesi non si stanno adattando ai nuovi scenari tecnologici.</a:t>
            </a:r>
          </a:p>
        </p:txBody>
      </p:sp>
    </p:spTree>
    <p:extLst>
      <p:ext uri="{BB962C8B-B14F-4D97-AF65-F5344CB8AC3E}">
        <p14:creationId xmlns:p14="http://schemas.microsoft.com/office/powerpoint/2010/main" val="3690606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7604" y="474626"/>
            <a:ext cx="1040401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/>
              <a:t>Di quale portata sarà la diffusione di utilizzo delle macchine e della tecnologia?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21349" y="5682664"/>
            <a:ext cx="100234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Potremmo mai immaginare un mondo dove le macchine si sostituiscono all'uomo?</a:t>
            </a:r>
          </a:p>
          <a:p>
            <a:endParaRPr lang="en-US" dirty="0"/>
          </a:p>
        </p:txBody>
      </p:sp>
      <p:pic>
        <p:nvPicPr>
          <p:cNvPr id="6" name="Picture 5" descr="ROOO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406" y="1547327"/>
            <a:ext cx="5257228" cy="39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1605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</a:rPr>
              <a:t>UN MONDO UTOPICO?</a:t>
            </a:r>
            <a:endParaRPr lang="en-US" sz="4400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sz="2800" dirty="0">
                <a:solidFill>
                  <a:srgbClr val="000000"/>
                </a:solidFill>
              </a:rPr>
              <a:t>Meccanizzazione e robotica sono opportunità per creare un ciclo produttivo efficiente, a patto che l'uomo cambi mentalità e anteponga alla propria natura istintiva e distruttrice il bene comune e lo sfruttamento al massimo delle risorse (limitate) presenti sul nostro Pianeta.</a:t>
            </a:r>
            <a:endParaRPr lang="en-US" sz="28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1190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err="1"/>
              <a:t>Società</a:t>
            </a:r>
            <a:r>
              <a:rPr lang="en-US" sz="4400" dirty="0"/>
              <a:t> open-source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7985" y="2249487"/>
            <a:ext cx="9365228" cy="3541714"/>
          </a:xfrm>
        </p:spPr>
        <p:txBody>
          <a:bodyPr/>
          <a:lstStyle/>
          <a:p>
            <a:pPr marL="0" indent="0">
              <a:buNone/>
            </a:pPr>
            <a:r>
              <a:rPr lang="it-IT" sz="2800" dirty="0"/>
              <a:t>Dobbiamo abbandonare idee come i brevetti e il copyright per passare nell'arco di 20 anni a una società open source in cui </a:t>
            </a:r>
            <a:r>
              <a:rPr lang="it-IT" sz="2800" b="1" dirty="0">
                <a:solidFill>
                  <a:srgbClr val="FFFF00"/>
                </a:solidFill>
              </a:rPr>
              <a:t>l'accesso a ciò che ci serve per vivere è gratuito, libero e disponibile a tutti</a:t>
            </a:r>
            <a:r>
              <a:rPr lang="it-IT" sz="2800" dirty="0"/>
              <a:t>, non perché c'è un sistema centralizzato comunista, ma perché ognuno di noi, oppure ogni comunità, ha  accesso alle risorse che servono per una vita dignitosa.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4874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 smtClean="0"/>
              <a:t>SIAMO DAVVERO PRONTI?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55345" cy="1265298"/>
          </a:xfrm>
        </p:spPr>
        <p:txBody>
          <a:bodyPr/>
          <a:lstStyle/>
          <a:p>
            <a:pPr marL="0" indent="0">
              <a:buNone/>
            </a:pPr>
            <a:r>
              <a:rPr lang="it-IT" b="1" dirty="0">
                <a:solidFill>
                  <a:schemeClr val="bg1"/>
                </a:solidFill>
              </a:rPr>
              <a:t>I Governi e i potenti del mondo altro non conoscono che numeri sul PIL </a:t>
            </a:r>
            <a:r>
              <a:rPr lang="it-IT" dirty="0"/>
              <a:t>e non danno davvero il via a una transizione verso un nuovo modo.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bce44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666" y="3443466"/>
            <a:ext cx="4945863" cy="296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259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E </a:t>
            </a:r>
            <a:r>
              <a:rPr lang="en-US" b="1" dirty="0" err="1">
                <a:solidFill>
                  <a:srgbClr val="000000"/>
                </a:solidFill>
              </a:rPr>
              <a:t>il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</a:rPr>
              <a:t>popolo</a:t>
            </a:r>
            <a:r>
              <a:rPr lang="en-US" b="1" dirty="0" smtClean="0">
                <a:solidFill>
                  <a:srgbClr val="000000"/>
                </a:solidFill>
              </a:rPr>
              <a:t>? 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</a:rPr>
              <a:t>Siamo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sicuri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che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affidarci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alle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macchine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porti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davvero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una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crescita</a:t>
            </a:r>
            <a:r>
              <a:rPr lang="en-US" dirty="0">
                <a:solidFill>
                  <a:srgbClr val="000000"/>
                </a:solidFill>
              </a:rPr>
              <a:t>  dal </a:t>
            </a:r>
            <a:r>
              <a:rPr lang="en-US" dirty="0" err="1">
                <a:solidFill>
                  <a:srgbClr val="000000"/>
                </a:solidFill>
              </a:rPr>
              <a:t>punto</a:t>
            </a:r>
            <a:r>
              <a:rPr lang="en-US" dirty="0">
                <a:solidFill>
                  <a:srgbClr val="000000"/>
                </a:solidFill>
              </a:rPr>
              <a:t> di vista </a:t>
            </a:r>
            <a:r>
              <a:rPr lang="en-US" dirty="0" err="1">
                <a:solidFill>
                  <a:srgbClr val="000000"/>
                </a:solidFill>
              </a:rPr>
              <a:t>culturale</a:t>
            </a:r>
            <a:r>
              <a:rPr lang="en-US" dirty="0">
                <a:solidFill>
                  <a:srgbClr val="000000"/>
                </a:solidFill>
              </a:rPr>
              <a:t> e </a:t>
            </a:r>
            <a:r>
              <a:rPr lang="en-US" dirty="0" err="1" smtClean="0">
                <a:solidFill>
                  <a:srgbClr val="000000"/>
                </a:solidFill>
              </a:rPr>
              <a:t>sociale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preciomaquina-1024x64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874" y="3472858"/>
            <a:ext cx="3759526" cy="2894057"/>
          </a:xfrm>
          <a:prstGeom prst="rect">
            <a:avLst/>
          </a:prstGeom>
        </p:spPr>
      </p:pic>
      <p:pic>
        <p:nvPicPr>
          <p:cNvPr id="5" name="Picture 4" descr="face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324" y="3177821"/>
            <a:ext cx="3344925" cy="334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4890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674" y="567003"/>
            <a:ext cx="9905998" cy="1478570"/>
          </a:xfrm>
        </p:spPr>
        <p:txBody>
          <a:bodyPr>
            <a:normAutofit/>
          </a:bodyPr>
          <a:lstStyle/>
          <a:p>
            <a:r>
              <a:rPr lang="it-IT" sz="4000" b="1" dirty="0" smtClean="0">
                <a:solidFill>
                  <a:schemeClr val="bg1"/>
                </a:solidFill>
              </a:rPr>
              <a:t>C’è una soluzione?</a:t>
            </a:r>
            <a:endParaRPr lang="it-IT" sz="4000" b="1" dirty="0">
              <a:solidFill>
                <a:schemeClr val="bg1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9674" y="2150987"/>
            <a:ext cx="8355842" cy="4018209"/>
          </a:xfrm>
        </p:spPr>
        <p:txBody>
          <a:bodyPr>
            <a:normAutofit/>
          </a:bodyPr>
          <a:lstStyle/>
          <a:p>
            <a:r>
              <a:rPr lang="it-IT" dirty="0" smtClean="0"/>
              <a:t>E' necessario creare </a:t>
            </a:r>
            <a:r>
              <a:rPr lang="it-IT" dirty="0" smtClean="0">
                <a:solidFill>
                  <a:srgbClr val="FFFF00"/>
                </a:solidFill>
              </a:rPr>
              <a:t>nuove figure </a:t>
            </a:r>
            <a:r>
              <a:rPr lang="it-IT" dirty="0" smtClean="0"/>
              <a:t>di lavoro</a:t>
            </a:r>
            <a:r>
              <a:rPr lang="it-IT" i="1" dirty="0" smtClean="0"/>
              <a:t>, </a:t>
            </a:r>
            <a:r>
              <a:rPr lang="it-IT" i="1" dirty="0" smtClean="0">
                <a:solidFill>
                  <a:srgbClr val="FFFF00"/>
                </a:solidFill>
              </a:rPr>
              <a:t>altamente specializzate</a:t>
            </a:r>
            <a:r>
              <a:rPr lang="it-IT" i="1" dirty="0" smtClean="0"/>
              <a:t>, che possano sostituire quel</a:t>
            </a:r>
            <a:r>
              <a:rPr lang="it-IT" dirty="0" smtClean="0"/>
              <a:t>le vecchie, le quali saranno rimpiazzate dalle macchine. </a:t>
            </a:r>
          </a:p>
          <a:p>
            <a:endParaRPr lang="it-IT" dirty="0" smtClean="0"/>
          </a:p>
          <a:p>
            <a:r>
              <a:rPr lang="it-IT" dirty="0" smtClean="0"/>
              <a:t>Se gli stati non investiranno sul </a:t>
            </a:r>
            <a:r>
              <a:rPr lang="it-IT" dirty="0" smtClean="0">
                <a:solidFill>
                  <a:srgbClr val="FFFF00"/>
                </a:solidFill>
              </a:rPr>
              <a:t>capitale umano</a:t>
            </a:r>
            <a:r>
              <a:rPr lang="it-IT" dirty="0" smtClean="0"/>
              <a:t>, formando e creando talenti, ci si ritroverà con </a:t>
            </a:r>
            <a:r>
              <a:rPr lang="it-IT" dirty="0" smtClean="0">
                <a:solidFill>
                  <a:srgbClr val="FFFF00"/>
                </a:solidFill>
              </a:rPr>
              <a:t>gran numero di disoccupati che guarderanno lavorare i robot</a:t>
            </a:r>
            <a:r>
              <a:rPr lang="it-IT" dirty="0" smtClean="0"/>
              <a:t>!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5676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/>
          <p:cNvSpPr txBox="1"/>
          <p:nvPr/>
        </p:nvSpPr>
        <p:spPr>
          <a:xfrm>
            <a:off x="837192" y="963613"/>
            <a:ext cx="7646922" cy="252376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it-IT" sz="2800" b="1" dirty="0">
                <a:solidFill>
                  <a:srgbClr val="0D0D0D"/>
                </a:solidFill>
                <a:latin typeface="Tw Cen MT" charset="0"/>
              </a:rPr>
              <a:t>Big bang </a:t>
            </a:r>
            <a:r>
              <a:rPr lang="it-IT" sz="2800" b="1" dirty="0" err="1">
                <a:solidFill>
                  <a:srgbClr val="0D0D0D"/>
                </a:solidFill>
                <a:latin typeface="Tw Cen MT" charset="0"/>
              </a:rPr>
              <a:t>disruption</a:t>
            </a:r>
            <a:r>
              <a:rPr lang="it-IT" sz="2800" b="1" dirty="0">
                <a:solidFill>
                  <a:srgbClr val="0D0D0D"/>
                </a:solidFill>
                <a:latin typeface="Tw Cen MT" charset="0"/>
              </a:rPr>
              <a:t> </a:t>
            </a:r>
            <a:r>
              <a:rPr lang="it-IT" sz="2800" dirty="0">
                <a:solidFill>
                  <a:srgbClr val="FFFF00"/>
                </a:solidFill>
                <a:latin typeface="Tw Cen MT" charset="0"/>
              </a:rPr>
              <a:t>(L. </a:t>
            </a:r>
            <a:r>
              <a:rPr lang="it-IT" sz="2800" dirty="0" err="1">
                <a:solidFill>
                  <a:srgbClr val="FFFF00"/>
                </a:solidFill>
                <a:latin typeface="Tw Cen MT" charset="0"/>
              </a:rPr>
              <a:t>Downes</a:t>
            </a:r>
            <a:r>
              <a:rPr lang="it-IT" sz="2800" dirty="0">
                <a:solidFill>
                  <a:srgbClr val="FFFF00"/>
                </a:solidFill>
                <a:latin typeface="Tw Cen MT" charset="0"/>
              </a:rPr>
              <a:t> e Paul </a:t>
            </a:r>
            <a:r>
              <a:rPr lang="it-IT" sz="2800" dirty="0" err="1">
                <a:solidFill>
                  <a:srgbClr val="FFFF00"/>
                </a:solidFill>
                <a:latin typeface="Tw Cen MT" charset="0"/>
              </a:rPr>
              <a:t>Nunes</a:t>
            </a:r>
            <a:r>
              <a:rPr lang="it-IT" sz="2800" dirty="0">
                <a:solidFill>
                  <a:srgbClr val="FFFF00"/>
                </a:solidFill>
                <a:latin typeface="Tw Cen MT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rgbClr val="FFFF00"/>
                </a:solidFill>
                <a:latin typeface="Tw Cen MT" charset="0"/>
              </a:rPr>
              <a:t>BIG-BANG</a:t>
            </a:r>
            <a:r>
              <a:rPr lang="it-IT" sz="2800" dirty="0">
                <a:latin typeface="Tw Cen MT" charset="0"/>
              </a:rPr>
              <a:t> rende l’idea della velocità con cui avviene e della virulenza dei suoi effetti.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dirty="0">
                <a:latin typeface="Tw Cen MT" charset="0"/>
              </a:rPr>
              <a:t>Onda in grado di sbriciolare tutto quanto si trovi lungo il suo cammino.</a:t>
            </a:r>
          </a:p>
          <a:p>
            <a:pPr algn="ctr"/>
            <a:endParaRPr lang="it-IT" dirty="0"/>
          </a:p>
        </p:txBody>
      </p:sp>
      <p:pic>
        <p:nvPicPr>
          <p:cNvPr id="6" name="Immagine 5" descr="bi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963" y="963613"/>
            <a:ext cx="3000391" cy="2254719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1941975" y="3682352"/>
            <a:ext cx="8445877" cy="295465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it-IT" sz="2800" b="1" dirty="0">
                <a:solidFill>
                  <a:srgbClr val="0D0D0D"/>
                </a:solidFill>
                <a:latin typeface="Tw Cen MT" charset="0"/>
              </a:rPr>
              <a:t>DISRUPTION VS INNOVAZIONE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u="sng" dirty="0">
                <a:solidFill>
                  <a:srgbClr val="FFFF00"/>
                </a:solidFill>
                <a:latin typeface="Tw Cen MT" charset="0"/>
              </a:rPr>
              <a:t>Tutti i </a:t>
            </a:r>
            <a:r>
              <a:rPr lang="it-IT" sz="2800" u="sng" dirty="0" err="1">
                <a:solidFill>
                  <a:srgbClr val="FFFF00"/>
                </a:solidFill>
                <a:latin typeface="Tw Cen MT" charset="0"/>
              </a:rPr>
              <a:t>disruptors</a:t>
            </a:r>
            <a:r>
              <a:rPr lang="it-IT" sz="2800" u="sng" dirty="0">
                <a:solidFill>
                  <a:srgbClr val="FFFF00"/>
                </a:solidFill>
                <a:latin typeface="Tw Cen MT" charset="0"/>
              </a:rPr>
              <a:t> sono innovatori, ma non tutti gli innovatori sono </a:t>
            </a:r>
            <a:r>
              <a:rPr lang="it-IT" sz="2800" u="sng" dirty="0" err="1">
                <a:solidFill>
                  <a:srgbClr val="FFFF00"/>
                </a:solidFill>
                <a:latin typeface="Tw Cen MT" charset="0"/>
              </a:rPr>
              <a:t>disruptors</a:t>
            </a:r>
            <a:r>
              <a:rPr lang="it-IT" sz="2800" u="sng" dirty="0">
                <a:solidFill>
                  <a:srgbClr val="FFFF00"/>
                </a:solidFill>
                <a:latin typeface="Tw Cen MT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b="1" dirty="0">
                <a:solidFill>
                  <a:srgbClr val="FFFF00"/>
                </a:solidFill>
                <a:latin typeface="Tw Cen MT" charset="0"/>
              </a:rPr>
              <a:t>La </a:t>
            </a:r>
            <a:r>
              <a:rPr lang="it-IT" sz="2800" b="1" dirty="0" err="1">
                <a:solidFill>
                  <a:srgbClr val="FFFF00"/>
                </a:solidFill>
                <a:latin typeface="Tw Cen MT" charset="0"/>
              </a:rPr>
              <a:t>disruption</a:t>
            </a:r>
            <a:r>
              <a:rPr lang="it-IT" sz="2800" dirty="0">
                <a:latin typeface="Tw Cen MT" charset="0"/>
              </a:rPr>
              <a:t> sradica e cambia letteralmente ciò a cui noi pensiamo, come ci comportiamo, facciamo affari e dove andiamo nella nostra vita quotidiana.</a:t>
            </a:r>
          </a:p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80081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0359" y="233404"/>
            <a:ext cx="9905998" cy="1478570"/>
          </a:xfrm>
        </p:spPr>
        <p:txBody>
          <a:bodyPr/>
          <a:lstStyle/>
          <a:p>
            <a:r>
              <a:rPr lang="it-IT" b="1" dirty="0"/>
              <a:t>ESEMPI: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00050" y="1641475"/>
            <a:ext cx="9136269" cy="4283033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r>
              <a:rPr lang="it-IT" sz="3600" b="1" dirty="0">
                <a:solidFill>
                  <a:srgbClr val="000000"/>
                </a:solidFill>
                <a:latin typeface="Tw Cen MT" charset="0"/>
              </a:rPr>
              <a:t>Varie categorie di fenomeni di </a:t>
            </a:r>
            <a:r>
              <a:rPr lang="it-IT" sz="3600" b="1" dirty="0" err="1">
                <a:solidFill>
                  <a:srgbClr val="FFFF00"/>
                </a:solidFill>
                <a:latin typeface="Tw Cen MT" charset="0"/>
              </a:rPr>
              <a:t>disruption</a:t>
            </a:r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:</a:t>
            </a:r>
          </a:p>
          <a:p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Dotazioni di cui dispongono </a:t>
            </a:r>
            <a:r>
              <a:rPr lang="it-IT" sz="3600" dirty="0" err="1">
                <a:solidFill>
                  <a:srgbClr val="FFFF00"/>
                </a:solidFill>
                <a:latin typeface="Tw Cen MT" charset="0"/>
              </a:rPr>
              <a:t>smartphone</a:t>
            </a:r>
            <a:r>
              <a:rPr lang="it-IT" sz="3600" dirty="0">
                <a:solidFill>
                  <a:srgbClr val="FFFF00"/>
                </a:solidFill>
                <a:latin typeface="Tw Cen MT" charset="0"/>
              </a:rPr>
              <a:t> e </a:t>
            </a:r>
            <a:r>
              <a:rPr lang="it-IT" sz="3600" dirty="0" err="1">
                <a:solidFill>
                  <a:srgbClr val="FFFF00"/>
                </a:solidFill>
                <a:latin typeface="Tw Cen MT" charset="0"/>
              </a:rPr>
              <a:t>tablet</a:t>
            </a:r>
            <a:r>
              <a:rPr lang="it-IT" sz="3600" dirty="0">
                <a:solidFill>
                  <a:srgbClr val="FFFF00"/>
                </a:solidFill>
                <a:latin typeface="Tw Cen MT" charset="0"/>
              </a:rPr>
              <a:t> </a:t>
            </a:r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(fotografia, navigatori portatili, orologio, ecc.) </a:t>
            </a:r>
          </a:p>
          <a:p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Prodotti </a:t>
            </a:r>
            <a:r>
              <a:rPr lang="it-IT" sz="3600" dirty="0" err="1">
                <a:solidFill>
                  <a:srgbClr val="000000"/>
                </a:solidFill>
                <a:latin typeface="Tw Cen MT" charset="0"/>
              </a:rPr>
              <a:t>nativamente</a:t>
            </a:r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 digitali o che diventano tali (es. brani musicali e film in formato digitale su</a:t>
            </a:r>
            <a:r>
              <a:rPr lang="it-IT" sz="3600" dirty="0">
                <a:solidFill>
                  <a:srgbClr val="FFFF00"/>
                </a:solidFill>
                <a:latin typeface="Tw Cen MT" charset="0"/>
              </a:rPr>
              <a:t> </a:t>
            </a:r>
            <a:r>
              <a:rPr lang="it-IT" sz="3600" dirty="0" err="1">
                <a:solidFill>
                  <a:srgbClr val="FFFF00"/>
                </a:solidFill>
                <a:latin typeface="Tw Cen MT" charset="0"/>
              </a:rPr>
              <a:t>Spotify</a:t>
            </a:r>
            <a:r>
              <a:rPr lang="it-IT" sz="3600" dirty="0">
                <a:solidFill>
                  <a:srgbClr val="FFFF00"/>
                </a:solidFill>
                <a:latin typeface="Tw Cen MT" charset="0"/>
              </a:rPr>
              <a:t> </a:t>
            </a:r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e</a:t>
            </a:r>
            <a:r>
              <a:rPr lang="it-IT" sz="3600" dirty="0">
                <a:solidFill>
                  <a:srgbClr val="FFFF00"/>
                </a:solidFill>
                <a:latin typeface="Tw Cen MT" charset="0"/>
              </a:rPr>
              <a:t> </a:t>
            </a:r>
            <a:r>
              <a:rPr lang="it-IT" sz="3600" dirty="0" err="1">
                <a:solidFill>
                  <a:srgbClr val="FFFF00"/>
                </a:solidFill>
                <a:latin typeface="Tw Cen MT" charset="0"/>
              </a:rPr>
              <a:t>Netflix</a:t>
            </a:r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)</a:t>
            </a:r>
          </a:p>
          <a:p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Prodotti che vedono tuttora la convivenza fra il formato digitale e quello cartaceo</a:t>
            </a:r>
            <a:r>
              <a:rPr lang="it-IT" sz="3600" dirty="0">
                <a:solidFill>
                  <a:srgbClr val="FFFF00"/>
                </a:solidFill>
                <a:latin typeface="Tw Cen MT" charset="0"/>
              </a:rPr>
              <a:t> (giornali e libri)</a:t>
            </a:r>
          </a:p>
          <a:p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E-commerce</a:t>
            </a:r>
            <a:r>
              <a:rPr lang="it-IT" sz="3600" dirty="0">
                <a:solidFill>
                  <a:srgbClr val="FFFF00"/>
                </a:solidFill>
                <a:latin typeface="Tw Cen MT" charset="0"/>
              </a:rPr>
              <a:t> (Amazon)</a:t>
            </a:r>
          </a:p>
          <a:p>
            <a:r>
              <a:rPr lang="it-IT" sz="3600" dirty="0" err="1">
                <a:solidFill>
                  <a:srgbClr val="FFFF00"/>
                </a:solidFill>
                <a:latin typeface="Tw Cen MT" charset="0"/>
              </a:rPr>
              <a:t>Facebook</a:t>
            </a:r>
            <a:r>
              <a:rPr lang="it-IT" sz="3600" dirty="0">
                <a:solidFill>
                  <a:srgbClr val="FFFF00"/>
                </a:solidFill>
                <a:latin typeface="Tw Cen MT" charset="0"/>
              </a:rPr>
              <a:t> </a:t>
            </a:r>
            <a:r>
              <a:rPr lang="it-IT" sz="3600" dirty="0">
                <a:solidFill>
                  <a:srgbClr val="000000"/>
                </a:solidFill>
                <a:latin typeface="Tw Cen MT" charset="0"/>
              </a:rPr>
              <a:t>- 300 miliardi di dollari in 11 anni 1,4 miliardi di utenti</a:t>
            </a:r>
          </a:p>
          <a:p>
            <a:endParaRPr lang="it-IT" dirty="0"/>
          </a:p>
        </p:txBody>
      </p:sp>
      <p:pic>
        <p:nvPicPr>
          <p:cNvPr id="4" name="Immagine 3" descr="ne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713" y="3783701"/>
            <a:ext cx="2743200" cy="1543407"/>
          </a:xfrm>
          <a:prstGeom prst="rect">
            <a:avLst/>
          </a:prstGeom>
        </p:spPr>
      </p:pic>
      <p:pic>
        <p:nvPicPr>
          <p:cNvPr id="5" name="Immagine 4" descr="ph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9511" y="745240"/>
            <a:ext cx="2694251" cy="217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79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>
                <a:solidFill>
                  <a:srgbClr val="000000"/>
                </a:solidFill>
              </a:rPr>
              <a:t>E nell'ingegneria del software?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15547" y="2249488"/>
            <a:ext cx="10231866" cy="410457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it-IT" sz="3200" dirty="0">
                <a:solidFill>
                  <a:srgbClr val="000000"/>
                </a:solidFill>
                <a:latin typeface="Tw Cen MT" charset="0"/>
              </a:rPr>
              <a:t>I progressi dell’</a:t>
            </a:r>
            <a:r>
              <a:rPr lang="it-IT" sz="3200" dirty="0">
                <a:solidFill>
                  <a:srgbClr val="FFFF00"/>
                </a:solidFill>
                <a:latin typeface="Tw Cen MT" charset="0"/>
              </a:rPr>
              <a:t>ingegneria del software</a:t>
            </a:r>
            <a:r>
              <a:rPr lang="it-IT" sz="3200" dirty="0">
                <a:solidFill>
                  <a:srgbClr val="000000"/>
                </a:solidFill>
                <a:latin typeface="Tw Cen MT" charset="0"/>
              </a:rPr>
              <a:t> negli ultimi vent’anni hanno reso ancora più semplice il riutilizzo del codice.</a:t>
            </a:r>
          </a:p>
          <a:p>
            <a:r>
              <a:rPr lang="it-IT" sz="3200" dirty="0">
                <a:solidFill>
                  <a:srgbClr val="000000"/>
                </a:solidFill>
                <a:latin typeface="Tw Cen MT" charset="0"/>
              </a:rPr>
              <a:t>Algoritmi specializzati per la creazione di codici a barre leggibili dalle macchine apposite o per il riconoscimento vocale vengono offerti in modalità open source o a basso prezzo.</a:t>
            </a:r>
          </a:p>
          <a:p>
            <a:r>
              <a:rPr lang="it-IT" sz="3200" dirty="0">
                <a:solidFill>
                  <a:srgbClr val="000000"/>
                </a:solidFill>
                <a:latin typeface="Tw Cen MT" charset="0"/>
              </a:rPr>
              <a:t>Impulso verso lo sviluppo incontrastato va accelerando, favorito dal fatto che i software e i dati non vengono consumati, il che riduce il costo delle materie prime.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28876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562202" y="408217"/>
            <a:ext cx="11156764" cy="92333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it-IT" sz="5400" b="1" dirty="0">
                <a:solidFill>
                  <a:srgbClr val="000000"/>
                </a:solidFill>
              </a:rPr>
              <a:t>Quando è stata la svolta?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842561" y="5406837"/>
            <a:ext cx="10593326" cy="92333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it-IT" sz="5400" b="1" dirty="0">
                <a:solidFill>
                  <a:srgbClr val="FFFFFF"/>
                </a:solidFill>
              </a:rPr>
              <a:t>La rivoluzione industriale</a:t>
            </a:r>
          </a:p>
        </p:txBody>
      </p:sp>
      <p:pic>
        <p:nvPicPr>
          <p:cNvPr id="6" name="Immagine 5" descr="12915074_10209192782085777_524544850_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844" y="2416189"/>
            <a:ext cx="11061203" cy="196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80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7200" dirty="0"/>
              <a:t>Cos'è?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41413" y="1953245"/>
            <a:ext cx="9905999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it-IT" sz="3600" dirty="0">
                <a:latin typeface="Tw Cen MT" charset="0"/>
              </a:rPr>
              <a:t>Processo di </a:t>
            </a:r>
            <a:r>
              <a:rPr lang="it-IT" sz="3600" b="1" u="sng" dirty="0">
                <a:solidFill>
                  <a:srgbClr val="7030A0"/>
                </a:solidFill>
                <a:latin typeface="Tw Cen MT" charset="0"/>
              </a:rPr>
              <a:t>evoluzione economica, sociale e tecnologica</a:t>
            </a:r>
            <a:r>
              <a:rPr lang="it-IT" sz="3600" dirty="0">
                <a:latin typeface="Tw Cen MT" charset="0"/>
              </a:rPr>
              <a:t> che trasformò un sistema agro-artigianale in un sistema industriale caratterizzato dall'uso di </a:t>
            </a:r>
            <a:r>
              <a:rPr lang="it-IT" sz="3600" i="1" u="sng" dirty="0">
                <a:solidFill>
                  <a:srgbClr val="000000"/>
                </a:solidFill>
                <a:latin typeface="Tw Cen MT" charset="0"/>
              </a:rPr>
              <a:t>nuovi macchinari e nuove fonti energetiche.</a:t>
            </a:r>
          </a:p>
        </p:txBody>
      </p:sp>
    </p:spTree>
    <p:extLst>
      <p:ext uri="{BB962C8B-B14F-4D97-AF65-F5344CB8AC3E}">
        <p14:creationId xmlns:p14="http://schemas.microsoft.com/office/powerpoint/2010/main" val="3163499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11970" y="74061"/>
            <a:ext cx="9905998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it-IT" sz="6000" b="1" dirty="0">
                <a:solidFill>
                  <a:srgbClr val="000000"/>
                </a:solidFill>
              </a:rPr>
              <a:t>Quali sono i settori colpiti?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4935064" y="1614177"/>
            <a:ext cx="2669140" cy="70788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it-IT" sz="4000" b="1" i="1" dirty="0">
                <a:solidFill>
                  <a:srgbClr val="000000"/>
                </a:solidFill>
              </a:rPr>
              <a:t>Tre settori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1103967" y="2945431"/>
            <a:ext cx="2772824" cy="70788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it-IT" sz="4000" b="1" dirty="0">
                <a:solidFill>
                  <a:srgbClr val="000000"/>
                </a:solidFill>
              </a:rPr>
              <a:t>Agricoltura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8265832" y="2945431"/>
            <a:ext cx="3543053" cy="70788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it-IT" sz="4000" b="1" dirty="0">
                <a:solidFill>
                  <a:srgbClr val="000000"/>
                </a:solidFill>
              </a:rPr>
              <a:t>Industrie Tessili</a:t>
            </a:r>
          </a:p>
        </p:txBody>
      </p:sp>
      <p:sp>
        <p:nvSpPr>
          <p:cNvPr id="8" name="CasellaDiTesto 7"/>
          <p:cNvSpPr txBox="1"/>
          <p:nvPr/>
        </p:nvSpPr>
        <p:spPr>
          <a:xfrm>
            <a:off x="4367158" y="4313748"/>
            <a:ext cx="3794858" cy="70788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it-IT" sz="4000" b="1" dirty="0">
                <a:solidFill>
                  <a:srgbClr val="000000"/>
                </a:solidFill>
              </a:rPr>
              <a:t>Industrie Pesanti</a:t>
            </a:r>
          </a:p>
        </p:txBody>
      </p:sp>
      <p:cxnSp>
        <p:nvCxnSpPr>
          <p:cNvPr id="5" name="Elbow Connector 4"/>
          <p:cNvCxnSpPr>
            <a:stCxn id="4" idx="2"/>
            <a:endCxn id="7" idx="0"/>
          </p:cNvCxnSpPr>
          <p:nvPr/>
        </p:nvCxnSpPr>
        <p:spPr>
          <a:xfrm rot="16200000" flipH="1">
            <a:off x="7841812" y="749884"/>
            <a:ext cx="623368" cy="376772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stCxn id="4" idx="2"/>
            <a:endCxn id="6" idx="0"/>
          </p:cNvCxnSpPr>
          <p:nvPr/>
        </p:nvCxnSpPr>
        <p:spPr>
          <a:xfrm rot="5400000">
            <a:off x="4068323" y="744120"/>
            <a:ext cx="623368" cy="377925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2"/>
            <a:endCxn id="8" idx="0"/>
          </p:cNvCxnSpPr>
          <p:nvPr/>
        </p:nvCxnSpPr>
        <p:spPr>
          <a:xfrm rot="5400000">
            <a:off x="5271269" y="3315382"/>
            <a:ext cx="1991685" cy="5047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24291" y="5605697"/>
            <a:ext cx="2822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 smtClean="0">
                <a:solidFill>
                  <a:srgbClr val="000000"/>
                </a:solidFill>
              </a:rPr>
              <a:t>Metallurgia</a:t>
            </a:r>
            <a:r>
              <a:rPr lang="en-US" sz="4000" b="1" dirty="0" smtClean="0">
                <a:solidFill>
                  <a:srgbClr val="000000"/>
                </a:solidFill>
              </a:rPr>
              <a:t> </a:t>
            </a:r>
            <a:endParaRPr lang="en-US" sz="4000" b="1" dirty="0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184028" y="5605697"/>
            <a:ext cx="39512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 smtClean="0">
                <a:solidFill>
                  <a:srgbClr val="000000"/>
                </a:solidFill>
              </a:rPr>
              <a:t>Meccanica</a:t>
            </a:r>
            <a:endParaRPr lang="en-US" sz="4000" b="1" dirty="0">
              <a:solidFill>
                <a:srgbClr val="000000"/>
              </a:solidFill>
            </a:endParaRPr>
          </a:p>
        </p:txBody>
      </p:sp>
      <p:cxnSp>
        <p:nvCxnSpPr>
          <p:cNvPr id="16" name="Elbow Connector 15"/>
          <p:cNvCxnSpPr>
            <a:stCxn id="8" idx="2"/>
            <a:endCxn id="14" idx="0"/>
          </p:cNvCxnSpPr>
          <p:nvPr/>
        </p:nvCxnSpPr>
        <p:spPr>
          <a:xfrm rot="16200000" flipH="1">
            <a:off x="7420080" y="3866140"/>
            <a:ext cx="584063" cy="2895049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8" idx="2"/>
            <a:endCxn id="13" idx="0"/>
          </p:cNvCxnSpPr>
          <p:nvPr/>
        </p:nvCxnSpPr>
        <p:spPr>
          <a:xfrm rot="5400000">
            <a:off x="4507983" y="3849092"/>
            <a:ext cx="584063" cy="2929147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991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111</TotalTime>
  <Words>1719</Words>
  <Application>Microsoft Macintosh PowerPoint</Application>
  <PresentationFormat>Custom</PresentationFormat>
  <Paragraphs>155</Paragraphs>
  <Slides>37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Circuit</vt:lpstr>
      <vt:lpstr>DISRUPTION  DELL'INNOVAZIONE  DEL  LAVORO </vt:lpstr>
      <vt:lpstr>COMPONENTI DEL TEAM:</vt:lpstr>
      <vt:lpstr>Cos'è la disrUption?</vt:lpstr>
      <vt:lpstr>PowerPoint Presentation</vt:lpstr>
      <vt:lpstr>ESEMPI:</vt:lpstr>
      <vt:lpstr>E nell'ingegneria del software?</vt:lpstr>
      <vt:lpstr>PowerPoint Presentation</vt:lpstr>
      <vt:lpstr>Cos'è?</vt:lpstr>
      <vt:lpstr>Quali sono i settori colpiti?</vt:lpstr>
      <vt:lpstr>PowerPoint Presentation</vt:lpstr>
      <vt:lpstr>Settore meccanico/Metallurgico</vt:lpstr>
      <vt:lpstr>E ai giorni nostri?</vt:lpstr>
      <vt:lpstr>PowerPoint Presentation</vt:lpstr>
      <vt:lpstr>Perche passare al mondo digitale?</vt:lpstr>
      <vt:lpstr>PowerPoint Presentation</vt:lpstr>
      <vt:lpstr>PowerPoint Presentation</vt:lpstr>
      <vt:lpstr>PowerPoint Presentation</vt:lpstr>
      <vt:lpstr>PowerPoint Presentation</vt:lpstr>
      <vt:lpstr>Pericolo !!!</vt:lpstr>
      <vt:lpstr>PowerPoint Presentation</vt:lpstr>
      <vt:lpstr>Aspetti sociali</vt:lpstr>
      <vt:lpstr>PowerPoint Presentation</vt:lpstr>
      <vt:lpstr>REtribuzione</vt:lpstr>
      <vt:lpstr>PowerPoint Presentation</vt:lpstr>
      <vt:lpstr>PowerPoint Presentation</vt:lpstr>
      <vt:lpstr>Ecco alcune delle professioni che stanno soffrendo maggiormente gli effetti del progresso tecnologico: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 MONDO UTOPICO?</vt:lpstr>
      <vt:lpstr>Società open-source</vt:lpstr>
      <vt:lpstr>SIAMO DAVVERO PRONTI?</vt:lpstr>
      <vt:lpstr>E il popolo? </vt:lpstr>
      <vt:lpstr>C’è una soluzione?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Stefano Carta</cp:lastModifiedBy>
  <cp:revision>16</cp:revision>
  <dcterms:created xsi:type="dcterms:W3CDTF">2014-08-26T23:43:54Z</dcterms:created>
  <dcterms:modified xsi:type="dcterms:W3CDTF">2016-03-30T17:03:09Z</dcterms:modified>
</cp:coreProperties>
</file>

<file path=docProps/thumbnail.jpeg>
</file>